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97" r:id="rId2"/>
    <p:sldId id="298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270" r:id="rId17"/>
    <p:sldId id="277" r:id="rId18"/>
    <p:sldId id="282" r:id="rId19"/>
    <p:sldId id="290" r:id="rId20"/>
    <p:sldId id="271" r:id="rId21"/>
    <p:sldId id="284" r:id="rId22"/>
    <p:sldId id="295" r:id="rId23"/>
    <p:sldId id="285" r:id="rId24"/>
    <p:sldId id="296" r:id="rId25"/>
    <p:sldId id="286" r:id="rId26"/>
    <p:sldId id="294" r:id="rId27"/>
    <p:sldId id="288" r:id="rId28"/>
    <p:sldId id="287" r:id="rId29"/>
    <p:sldId id="267" r:id="rId30"/>
    <p:sldId id="27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21" autoAdjust="0"/>
    <p:restoredTop sz="66306" autoAdjust="0"/>
  </p:normalViewPr>
  <p:slideViewPr>
    <p:cSldViewPr snapToGrid="0">
      <p:cViewPr varScale="1">
        <p:scale>
          <a:sx n="49" d="100"/>
          <a:sy n="49" d="100"/>
        </p:scale>
        <p:origin x="10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CBD15-7400-475F-A0B7-5A15CAAE62E1}" type="datetimeFigureOut">
              <a:rPr lang="zh-CN" altLang="en-US" smtClean="0"/>
              <a:t>2015/9/24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A9C07-9C1C-481C-8388-FEF1346A3A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52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265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在这次项目中主要用到</a:t>
            </a:r>
            <a:r>
              <a:rPr lang="en-US" altLang="zh-CN" dirty="0" smtClean="0"/>
              <a:t>Spring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Struts2</a:t>
            </a:r>
            <a:r>
              <a:rPr lang="zh-CN" altLang="en-US" dirty="0" smtClean="0"/>
              <a:t>的整合，和他的</a:t>
            </a:r>
            <a:r>
              <a:rPr lang="en-US" altLang="zh-CN" dirty="0" err="1" smtClean="0"/>
              <a:t>Ioc</a:t>
            </a:r>
            <a:r>
              <a:rPr lang="zh-CN" altLang="en-US" dirty="0" smtClean="0"/>
              <a:t>，不用手动去实例化每一个对象，将实例化对象的过程反转，少了很多</a:t>
            </a:r>
            <a:r>
              <a:rPr lang="en-US" altLang="zh-CN" dirty="0" smtClean="0"/>
              <a:t>new</a:t>
            </a:r>
            <a:r>
              <a:rPr lang="zh-CN" altLang="en-US" dirty="0" smtClean="0"/>
              <a:t>操作。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270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.xml</a:t>
            </a:r>
            <a:r>
              <a:rPr lang="zh-CN" altLang="en-US" dirty="0" smtClean="0"/>
              <a:t>文件中写对数据库的增删改查操作，用</a:t>
            </a:r>
            <a:r>
              <a:rPr lang="en-US" altLang="zh-CN" dirty="0" smtClean="0"/>
              <a:t>Mapper</a:t>
            </a:r>
            <a:r>
              <a:rPr lang="zh-CN" altLang="en-US" dirty="0" smtClean="0"/>
              <a:t>去映射对象，避免</a:t>
            </a:r>
            <a:r>
              <a:rPr lang="en-US" altLang="zh-CN" dirty="0" smtClean="0"/>
              <a:t>JDBC</a:t>
            </a:r>
            <a:r>
              <a:rPr lang="zh-CN" altLang="en-US" dirty="0" smtClean="0"/>
              <a:t>代码。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632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大赞柯总！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455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205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由于采用</a:t>
            </a:r>
            <a:r>
              <a:rPr lang="en-US" altLang="zh-CN" dirty="0" smtClean="0"/>
              <a:t>MVC</a:t>
            </a:r>
            <a:r>
              <a:rPr lang="zh-CN" altLang="en-US" dirty="0" smtClean="0"/>
              <a:t>和框架  我们的项目分为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个包   </a:t>
            </a:r>
            <a:r>
              <a:rPr lang="en-US" altLang="zh-CN" dirty="0" smtClean="0"/>
              <a:t>Domain</a:t>
            </a:r>
            <a:r>
              <a:rPr lang="zh-CN" altLang="en-US" dirty="0" smtClean="0"/>
              <a:t>主控制层   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业务逻辑层     </a:t>
            </a:r>
            <a:r>
              <a:rPr lang="en-US" altLang="zh-CN" dirty="0" smtClean="0"/>
              <a:t>persistent</a:t>
            </a:r>
            <a:r>
              <a:rPr lang="zh-CN" altLang="en-US" dirty="0" smtClean="0"/>
              <a:t>持久层   </a:t>
            </a:r>
            <a:r>
              <a:rPr lang="en-US" altLang="zh-CN" dirty="0" smtClean="0"/>
              <a:t>web </a:t>
            </a:r>
            <a:r>
              <a:rPr lang="zh-CN" altLang="en-US" dirty="0" smtClean="0"/>
              <a:t>表示层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470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这是这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个包中的类图，大家可能有些看不清，不过可以看出来这些类密密砸砸，要写出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文件来也不容易。</a:t>
            </a:r>
            <a:endParaRPr lang="en-US" altLang="zh-CN" dirty="0" smtClean="0"/>
          </a:p>
          <a:p>
            <a:r>
              <a:rPr lang="zh-CN" altLang="en-US" dirty="0" smtClean="0"/>
              <a:t>好在有工具可以直接从类图到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654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starUML</a:t>
            </a:r>
            <a:r>
              <a:rPr lang="zh-CN" altLang="en-US" dirty="0" smtClean="0"/>
              <a:t>就是这样一种工具，可以实现类图到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文件的直接转换</a:t>
            </a:r>
            <a:endParaRPr lang="en-US" altLang="zh-CN" dirty="0" smtClean="0"/>
          </a:p>
          <a:p>
            <a:r>
              <a:rPr lang="zh-CN" altLang="en-US" dirty="0" smtClean="0"/>
              <a:t>只要使用了适当的工具和框架就可以在编码中省去很多时间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717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再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文件复制到</a:t>
            </a:r>
            <a:r>
              <a:rPr lang="en-US" altLang="zh-CN" dirty="0" err="1" smtClean="0"/>
              <a:t>ecllipse</a:t>
            </a:r>
            <a:r>
              <a:rPr lang="zh-CN" altLang="en-US" dirty="0" smtClean="0"/>
              <a:t>中相应的包中，那么项目的搭建就算完成了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059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这里大概从这四个模块介绍项目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153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卖家中心，包括账户管理，订单管理，商品添加，用户日志，订单日志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46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Easy</a:t>
            </a:r>
            <a:r>
              <a:rPr lang="zh-CN" altLang="en-US" dirty="0" smtClean="0"/>
              <a:t>地在网上购买电子产品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4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如果为了添加商品而从新的改数据库和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代码</a:t>
            </a:r>
            <a:r>
              <a:rPr lang="zh-CN" altLang="en-US" dirty="0" smtClean="0"/>
              <a:t>，那</a:t>
            </a:r>
            <a:r>
              <a:rPr lang="zh-CN" altLang="en-US" dirty="0" smtClean="0"/>
              <a:t>是一件很痛苦的</a:t>
            </a:r>
            <a:r>
              <a:rPr lang="zh-CN" altLang="en-US" dirty="0" smtClean="0"/>
              <a:t>事情，所以我们实现了商品的添加，</a:t>
            </a:r>
            <a:endParaRPr lang="en-US" altLang="zh-CN" dirty="0" smtClean="0"/>
          </a:p>
          <a:p>
            <a:r>
              <a:rPr lang="zh-CN" altLang="en-US" dirty="0" smtClean="0"/>
              <a:t>在上传图片中我们使用的是</a:t>
            </a:r>
            <a:r>
              <a:rPr lang="en-US" altLang="zh-CN" dirty="0" smtClean="0"/>
              <a:t>strust2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r>
              <a:rPr lang="zh-CN" altLang="en-US" dirty="0" smtClean="0"/>
              <a:t>订单管理中我们可以</a:t>
            </a:r>
            <a:r>
              <a:rPr lang="zh-CN" altLang="en-US" baseline="0" dirty="0" smtClean="0"/>
              <a:t>  对未支付的订单进行删除，对已支付的订单进行发货等</a:t>
            </a:r>
            <a:endParaRPr lang="en-US" altLang="zh-CN" baseline="0" dirty="0" smtClean="0"/>
          </a:p>
          <a:p>
            <a:r>
              <a:rPr lang="zh-CN" altLang="en-US" baseline="0" dirty="0" smtClean="0"/>
              <a:t>日志功能可以对用户的各种操作进行记录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683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142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订单管理可以查看自己的所以订单，评价已经收货的订单</a:t>
            </a:r>
            <a:endParaRPr lang="en-US" altLang="zh-CN" dirty="0" smtClean="0"/>
          </a:p>
          <a:p>
            <a:r>
              <a:rPr lang="zh-CN" altLang="en-US" dirty="0" smtClean="0"/>
              <a:t>我的关注可以查看已经关注过的产品</a:t>
            </a:r>
            <a:endParaRPr lang="en-US" altLang="zh-CN" dirty="0" smtClean="0"/>
          </a:p>
          <a:p>
            <a:r>
              <a:rPr lang="zh-CN" altLang="en-US" dirty="0" smtClean="0"/>
              <a:t>个人信息可以查看一些基本信息，除了用户名（主键）和积分其他可以编辑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30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938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购物车可以进行产品的收藏，可删除，</a:t>
            </a:r>
            <a:endParaRPr lang="en-US" altLang="zh-CN" dirty="0" smtClean="0"/>
          </a:p>
          <a:p>
            <a:r>
              <a:rPr lang="zh-CN" altLang="en-US" dirty="0" smtClean="0"/>
              <a:t>可以进行动态的更新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368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800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说明</a:t>
            </a:r>
            <a:r>
              <a:rPr lang="en-US" altLang="zh-CN" dirty="0" smtClean="0"/>
              <a:t>50</a:t>
            </a:r>
            <a:r>
              <a:rPr lang="zh-CN" altLang="en-US" dirty="0" smtClean="0"/>
              <a:t>积分可以抵</a:t>
            </a:r>
            <a:r>
              <a:rPr lang="en-US" altLang="zh-CN" dirty="0" smtClean="0"/>
              <a:t>1</a:t>
            </a:r>
            <a:r>
              <a:rPr lang="zh-CN" altLang="en-US" dirty="0" smtClean="0"/>
              <a:t>元，</a:t>
            </a:r>
            <a:r>
              <a:rPr lang="en-US" altLang="zh-CN" dirty="0" smtClean="0"/>
              <a:t>100</a:t>
            </a:r>
            <a:r>
              <a:rPr lang="zh-CN" altLang="en-US" dirty="0" smtClean="0"/>
              <a:t>积分可以抵</a:t>
            </a:r>
            <a:r>
              <a:rPr lang="en-US" altLang="zh-CN" dirty="0" smtClean="0"/>
              <a:t>3</a:t>
            </a:r>
            <a:r>
              <a:rPr lang="zh-CN" altLang="en-US" dirty="0" smtClean="0"/>
              <a:t>元，</a:t>
            </a:r>
            <a:r>
              <a:rPr lang="en-US" altLang="zh-CN" dirty="0" smtClean="0"/>
              <a:t>200</a:t>
            </a:r>
            <a:r>
              <a:rPr lang="zh-CN" altLang="en-US" dirty="0" smtClean="0"/>
              <a:t>积分可以抵</a:t>
            </a:r>
            <a:r>
              <a:rPr lang="en-US" altLang="zh-CN" dirty="0" smtClean="0"/>
              <a:t>10</a:t>
            </a:r>
            <a:r>
              <a:rPr lang="zh-CN" altLang="en-US" dirty="0" smtClean="0"/>
              <a:t>元。每消费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元可以送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个积分。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85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为什么要选择“</a:t>
            </a:r>
            <a:r>
              <a:rPr lang="en-US" altLang="zh-CN" dirty="0" smtClean="0"/>
              <a:t>E</a:t>
            </a:r>
            <a:r>
              <a:rPr lang="zh-CN" altLang="en-US" dirty="0" smtClean="0"/>
              <a:t>购”呢？你当然可以选择在某宝某东上购买，但是他们的弱点是琳琅满目，方向不明确，用户很难找到一条合理的购买路线，用户选了几种之后会有眼花缭乱的感觉。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853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</a:t>
            </a:r>
            <a:r>
              <a:rPr lang="zh-CN" altLang="en-US" dirty="0" smtClean="0"/>
              <a:t>购主要经营的几类产品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24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030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454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934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着重讲一下商品类、属于关系，怎样在表中实现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783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</a:t>
            </a:r>
            <a:r>
              <a:rPr lang="en-US" altLang="zh-CN" dirty="0" smtClean="0"/>
              <a:t>Struts2</a:t>
            </a:r>
            <a:r>
              <a:rPr lang="zh-CN" altLang="en-US" dirty="0" smtClean="0"/>
              <a:t>的一些优点，在本次项目中，第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点和第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点优点很明显，第</a:t>
            </a:r>
            <a:r>
              <a:rPr lang="en-US" altLang="zh-CN" dirty="0" smtClean="0"/>
              <a:t>5</a:t>
            </a:r>
            <a:r>
              <a:rPr lang="zh-CN" altLang="en-US" dirty="0" smtClean="0"/>
              <a:t>点也很好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A9C07-9C1C-481C-8388-FEF1346A3AB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901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97D7-E294-4E30-87A6-39984F1230DA}" type="datetimeFigureOut">
              <a:rPr lang="zh-CN" altLang="en-US" smtClean="0"/>
              <a:t>2015/9/24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BE0B-06EF-49F8-B83D-8CFB3FDC1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47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97D7-E294-4E30-87A6-39984F1230DA}" type="datetimeFigureOut">
              <a:rPr lang="zh-CN" altLang="en-US" smtClean="0"/>
              <a:t>2015/9/24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BE0B-06EF-49F8-B83D-8CFB3FDC1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062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97D7-E294-4E30-87A6-39984F1230DA}" type="datetimeFigureOut">
              <a:rPr lang="zh-CN" altLang="en-US" smtClean="0"/>
              <a:t>2015/9/24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BE0B-06EF-49F8-B83D-8CFB3FDC1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742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09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97D7-E294-4E30-87A6-39984F1230DA}" type="datetimeFigureOut">
              <a:rPr lang="zh-CN" altLang="en-US" smtClean="0"/>
              <a:t>2015/9/24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BE0B-06EF-49F8-B83D-8CFB3FDC1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808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97D7-E294-4E30-87A6-39984F1230DA}" type="datetimeFigureOut">
              <a:rPr lang="zh-CN" altLang="en-US" smtClean="0"/>
              <a:t>2015/9/24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BE0B-06EF-49F8-B83D-8CFB3FDC1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699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97D7-E294-4E30-87A6-39984F1230DA}" type="datetimeFigureOut">
              <a:rPr lang="zh-CN" altLang="en-US" smtClean="0"/>
              <a:t>2015/9/24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BE0B-06EF-49F8-B83D-8CFB3FDC1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67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97D7-E294-4E30-87A6-39984F1230DA}" type="datetimeFigureOut">
              <a:rPr lang="zh-CN" altLang="en-US" smtClean="0"/>
              <a:t>2015/9/24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BE0B-06EF-49F8-B83D-8CFB3FDC1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591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97D7-E294-4E30-87A6-39984F1230DA}" type="datetimeFigureOut">
              <a:rPr lang="zh-CN" altLang="en-US" smtClean="0"/>
              <a:t>2015/9/24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BE0B-06EF-49F8-B83D-8CFB3FDC1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26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97D7-E294-4E30-87A6-39984F1230DA}" type="datetimeFigureOut">
              <a:rPr lang="zh-CN" altLang="en-US" smtClean="0"/>
              <a:t>2015/9/24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BE0B-06EF-49F8-B83D-8CFB3FDC1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082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97D7-E294-4E30-87A6-39984F1230DA}" type="datetimeFigureOut">
              <a:rPr lang="zh-CN" altLang="en-US" smtClean="0"/>
              <a:t>2015/9/24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BE0B-06EF-49F8-B83D-8CFB3FDC1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808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97D7-E294-4E30-87A6-39984F1230DA}" type="datetimeFigureOut">
              <a:rPr lang="zh-CN" altLang="en-US" smtClean="0"/>
              <a:t>2015/9/24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BE0B-06EF-49F8-B83D-8CFB3FDC1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3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797D7-E294-4E30-87A6-39984F1230DA}" type="datetimeFigureOut">
              <a:rPr lang="zh-CN" altLang="en-US" smtClean="0"/>
              <a:t>2015/9/24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6BE0B-06EF-49F8-B83D-8CFB3FDC1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24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mp"/><Relationship Id="rId3" Type="http://schemas.openxmlformats.org/officeDocument/2006/relationships/image" Target="../media/image2.png"/><Relationship Id="rId7" Type="http://schemas.openxmlformats.org/officeDocument/2006/relationships/image" Target="../media/image25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tmp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tmp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1.jp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10" Type="http://schemas.openxmlformats.org/officeDocument/2006/relationships/image" Target="../media/image49.JPG"/><Relationship Id="rId4" Type="http://schemas.openxmlformats.org/officeDocument/2006/relationships/image" Target="../media/image3.png"/><Relationship Id="rId9" Type="http://schemas.openxmlformats.org/officeDocument/2006/relationships/image" Target="../media/image48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31.jp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tmp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tmp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3.pn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mp"/><Relationship Id="rId5" Type="http://schemas.openxmlformats.org/officeDocument/2006/relationships/image" Target="../media/image11.tm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__1.vsdx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梯形 1"/>
          <p:cNvSpPr/>
          <p:nvPr/>
        </p:nvSpPr>
        <p:spPr>
          <a:xfrm flipV="1">
            <a:off x="1911889" y="0"/>
            <a:ext cx="8368225" cy="601824"/>
          </a:xfrm>
          <a:prstGeom prst="trapezoid">
            <a:avLst/>
          </a:prstGeom>
          <a:solidFill>
            <a:srgbClr val="171717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4971337" y="2814393"/>
            <a:ext cx="2249335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5333" b="1" dirty="0" smtClean="0">
                <a:solidFill>
                  <a:schemeClr val="bg1">
                    <a:lumMod val="7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6</a:t>
            </a:r>
            <a:r>
              <a:rPr kumimoji="1" lang="zh-CN" altLang="en-US" sz="5333" b="1" dirty="0" smtClean="0">
                <a:solidFill>
                  <a:schemeClr val="bg1">
                    <a:lumMod val="7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班</a:t>
            </a:r>
            <a:r>
              <a:rPr kumimoji="1" lang="en-US" altLang="zh-CN" sz="5333" b="1" dirty="0" smtClean="0">
                <a:solidFill>
                  <a:schemeClr val="bg1">
                    <a:lumMod val="7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9</a:t>
            </a:r>
            <a:r>
              <a:rPr kumimoji="1" lang="zh-CN" altLang="en-US" sz="5333" b="1" dirty="0" smtClean="0">
                <a:solidFill>
                  <a:schemeClr val="bg1">
                    <a:lumMod val="7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组</a:t>
            </a:r>
            <a:endParaRPr kumimoji="1" lang="en-US" altLang="zh-CN" sz="5333" b="1" dirty="0">
              <a:solidFill>
                <a:schemeClr val="bg1">
                  <a:lumMod val="75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" name="椭圆 3"/>
          <p:cNvSpPr/>
          <p:nvPr/>
        </p:nvSpPr>
        <p:spPr>
          <a:xfrm>
            <a:off x="5360309" y="993709"/>
            <a:ext cx="1471384" cy="147138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67" dirty="0">
              <a:solidFill>
                <a:srgbClr val="7F7F7F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上凸弯带形 9"/>
          <p:cNvSpPr/>
          <p:nvPr/>
        </p:nvSpPr>
        <p:spPr>
          <a:xfrm>
            <a:off x="5102448" y="2061026"/>
            <a:ext cx="1987104" cy="615821"/>
          </a:xfrm>
          <a:prstGeom prst="ellipseRibbon2">
            <a:avLst>
              <a:gd name="adj1" fmla="val 29545"/>
              <a:gd name="adj2" fmla="val 72535"/>
              <a:gd name="adj3" fmla="val 7954"/>
            </a:avLst>
          </a:prstGeom>
          <a:solidFill>
            <a:srgbClr val="CD2C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2931378" y="4177714"/>
            <a:ext cx="6779420" cy="1528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9333" b="1" dirty="0" smtClean="0">
                <a:solidFill>
                  <a:schemeClr val="bg1">
                    <a:lumMod val="7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E</a:t>
            </a:r>
            <a:r>
              <a:rPr kumimoji="1" lang="zh-CN" altLang="en-US" sz="9333" b="1" dirty="0" smtClean="0">
                <a:solidFill>
                  <a:schemeClr val="bg1">
                    <a:lumMod val="7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购商城项目</a:t>
            </a:r>
            <a:endParaRPr kumimoji="1" lang="en-US" altLang="zh-CN" sz="9333" b="1" dirty="0">
              <a:solidFill>
                <a:schemeClr val="bg1">
                  <a:lumMod val="75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275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1146412" y="1287227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563" y="549050"/>
            <a:ext cx="142130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grpSp>
        <p:nvGrpSpPr>
          <p:cNvPr id="18" name="Group 16"/>
          <p:cNvGrpSpPr>
            <a:grpSpLocks/>
          </p:cNvGrpSpPr>
          <p:nvPr/>
        </p:nvGrpSpPr>
        <p:grpSpPr bwMode="auto">
          <a:xfrm>
            <a:off x="2508909" y="3303421"/>
            <a:ext cx="7929563" cy="2160588"/>
            <a:chOff x="458" y="1780"/>
            <a:chExt cx="4995" cy="1361"/>
          </a:xfrm>
        </p:grpSpPr>
        <p:sp>
          <p:nvSpPr>
            <p:cNvPr id="19" name="椭圆 18"/>
            <p:cNvSpPr/>
            <p:nvPr/>
          </p:nvSpPr>
          <p:spPr>
            <a:xfrm>
              <a:off x="458" y="1780"/>
              <a:ext cx="1361" cy="1361"/>
            </a:xfrm>
            <a:prstGeom prst="ellipse">
              <a:avLst/>
            </a:prstGeom>
            <a:noFill/>
            <a:ln w="127000" cap="flat" cmpd="thinThick" algn="ctr">
              <a:solidFill>
                <a:srgbClr val="F68207"/>
              </a:solidFill>
              <a:prstDash val="solid"/>
              <a:miter lim="800000"/>
            </a:ln>
            <a:effectLst/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rgbClr val="68686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</a:t>
              </a:r>
            </a:p>
          </p:txBody>
        </p:sp>
        <p:cxnSp>
          <p:nvCxnSpPr>
            <p:cNvPr id="20" name="肘形连接符 27"/>
            <p:cNvCxnSpPr>
              <a:cxnSpLocks noChangeShapeType="1"/>
            </p:cNvCxnSpPr>
            <p:nvPr/>
          </p:nvCxnSpPr>
          <p:spPr bwMode="auto">
            <a:xfrm flipV="1">
              <a:off x="1857" y="2104"/>
              <a:ext cx="1113" cy="354"/>
            </a:xfrm>
            <a:prstGeom prst="bentConnector3">
              <a:avLst>
                <a:gd name="adj1" fmla="val 29667"/>
              </a:avLst>
            </a:prstGeom>
            <a:noFill/>
            <a:ln w="38100" algn="ctr">
              <a:solidFill>
                <a:srgbClr val="F68207"/>
              </a:solidFill>
              <a:miter lim="800000"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KSO_GT1.1.1"/>
            <p:cNvSpPr txBox="1"/>
            <p:nvPr/>
          </p:nvSpPr>
          <p:spPr>
            <a:xfrm>
              <a:off x="2925" y="2055"/>
              <a:ext cx="2528" cy="468"/>
            </a:xfrm>
            <a:prstGeom prst="rect">
              <a:avLst/>
            </a:prstGeom>
            <a:noFill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是一个轻量级的控制反转</a:t>
              </a:r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(IoC)</a:t>
              </a:r>
            </a:p>
            <a:p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和面向切面</a:t>
              </a:r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(AOP)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的容器框架。</a:t>
              </a:r>
            </a:p>
            <a:p>
              <a:pPr algn="ctr"/>
              <a:r>
                <a:rPr lang="zh-CN" altLang="en-US">
                  <a:ea typeface="幼圆" panose="02010509060101010101" pitchFamily="49" charset="-122"/>
                </a:rPr>
                <a:t/>
              </a:r>
              <a:br>
                <a:rPr lang="zh-CN" altLang="en-US">
                  <a:ea typeface="幼圆" panose="02010509060101010101" pitchFamily="49" charset="-122"/>
                </a:rPr>
              </a:br>
              <a:endParaRPr lang="zh-CN" altLang="en-US">
                <a:ea typeface="幼圆" panose="02010509060101010101" pitchFamily="49" charset="-122"/>
              </a:endParaRPr>
            </a:p>
          </p:txBody>
        </p:sp>
      </p:grpSp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4036084" y="4605171"/>
            <a:ext cx="6638925" cy="1546225"/>
            <a:chOff x="1420" y="2600"/>
            <a:chExt cx="4182" cy="974"/>
          </a:xfrm>
        </p:grpSpPr>
        <p:sp>
          <p:nvSpPr>
            <p:cNvPr id="23" name="椭圆 22"/>
            <p:cNvSpPr/>
            <p:nvPr/>
          </p:nvSpPr>
          <p:spPr>
            <a:xfrm>
              <a:off x="1420" y="2672"/>
              <a:ext cx="903" cy="902"/>
            </a:xfrm>
            <a:prstGeom prst="ellipse">
              <a:avLst/>
            </a:prstGeom>
            <a:noFill/>
            <a:ln w="127000" cap="flat" cmpd="thinThick" algn="ctr">
              <a:solidFill>
                <a:srgbClr val="01AFEE"/>
              </a:solidFill>
              <a:prstDash val="solid"/>
              <a:miter lim="800000"/>
            </a:ln>
            <a:effectLst/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rgbClr val="68686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MyBatis</a:t>
              </a:r>
            </a:p>
          </p:txBody>
        </p:sp>
        <p:sp>
          <p:nvSpPr>
            <p:cNvPr id="29" name="KSO_GT2.1.1"/>
            <p:cNvSpPr txBox="1"/>
            <p:nvPr/>
          </p:nvSpPr>
          <p:spPr>
            <a:xfrm>
              <a:off x="3462" y="2600"/>
              <a:ext cx="2140" cy="643"/>
            </a:xfrm>
            <a:prstGeom prst="rect">
              <a:avLst/>
            </a:prstGeom>
            <a:noFill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30000"/>
                </a:lnSpc>
              </a:pPr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MyBatis 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是支持定制化 </a:t>
              </a:r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、存储过程以及高级映射的优秀的持久层框架。</a:t>
              </a:r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MyBatis 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避免了几乎所有的 </a:t>
              </a:r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JDBC 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代码和手工设置参数以及抽取结果集的操作。 </a:t>
              </a:r>
            </a:p>
          </p:txBody>
        </p:sp>
        <p:cxnSp>
          <p:nvCxnSpPr>
            <p:cNvPr id="30" name="肘形连接符 8"/>
            <p:cNvCxnSpPr>
              <a:cxnSpLocks noChangeShapeType="1"/>
            </p:cNvCxnSpPr>
            <p:nvPr/>
          </p:nvCxnSpPr>
          <p:spPr bwMode="auto">
            <a:xfrm flipV="1">
              <a:off x="2336" y="2926"/>
              <a:ext cx="1113" cy="354"/>
            </a:xfrm>
            <a:prstGeom prst="bentConnector3">
              <a:avLst>
                <a:gd name="adj1" fmla="val 29667"/>
              </a:avLst>
            </a:prstGeom>
            <a:noFill/>
            <a:ln w="38100" algn="ctr">
              <a:solidFill>
                <a:srgbClr val="01AFEE"/>
              </a:solidFill>
              <a:miter lim="800000"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1" name="Group 12"/>
          <p:cNvGrpSpPr>
            <a:grpSpLocks/>
          </p:cNvGrpSpPr>
          <p:nvPr/>
        </p:nvGrpSpPr>
        <p:grpSpPr bwMode="auto">
          <a:xfrm>
            <a:off x="2393022" y="2063584"/>
            <a:ext cx="7921625" cy="1546225"/>
            <a:chOff x="385" y="999"/>
            <a:chExt cx="4990" cy="974"/>
          </a:xfrm>
        </p:grpSpPr>
        <p:sp>
          <p:nvSpPr>
            <p:cNvPr id="32" name="椭圆 31"/>
            <p:cNvSpPr/>
            <p:nvPr/>
          </p:nvSpPr>
          <p:spPr>
            <a:xfrm>
              <a:off x="385" y="1071"/>
              <a:ext cx="903" cy="902"/>
            </a:xfrm>
            <a:prstGeom prst="ellipse">
              <a:avLst/>
            </a:prstGeom>
            <a:noFill/>
            <a:ln w="127000" cap="flat" cmpd="thinThick" algn="ctr">
              <a:solidFill>
                <a:srgbClr val="01AFEE"/>
              </a:solidFill>
              <a:prstDash val="solid"/>
              <a:miter lim="800000"/>
            </a:ln>
            <a:effectLst/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rgbClr val="68686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Struts2</a:t>
              </a:r>
            </a:p>
          </p:txBody>
        </p:sp>
        <p:sp>
          <p:nvSpPr>
            <p:cNvPr id="33" name="KSO_GT2.1.1"/>
            <p:cNvSpPr txBox="1"/>
            <p:nvPr/>
          </p:nvSpPr>
          <p:spPr>
            <a:xfrm>
              <a:off x="2426" y="999"/>
              <a:ext cx="2949" cy="643"/>
            </a:xfrm>
            <a:prstGeom prst="rect">
              <a:avLst/>
            </a:prstGeom>
            <a:noFill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3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Struts2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是流行和成熟的基于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MVC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设计模式的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应用程序框架。是在 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Struts1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WebWork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的技术基础上进行了合并，全新的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Struts 2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框架。</a:t>
              </a:r>
              <a:r>
                <a:rPr lang="zh-CN" altLang="en-US" dirty="0">
                  <a:ea typeface="幼圆" panose="02010509060101010101" pitchFamily="49" charset="-122"/>
                </a:rPr>
                <a:t> </a:t>
              </a:r>
            </a:p>
          </p:txBody>
        </p:sp>
        <p:cxnSp>
          <p:nvCxnSpPr>
            <p:cNvPr id="34" name="肘形连接符 11"/>
            <p:cNvCxnSpPr>
              <a:cxnSpLocks noChangeShapeType="1"/>
            </p:cNvCxnSpPr>
            <p:nvPr/>
          </p:nvCxnSpPr>
          <p:spPr bwMode="auto">
            <a:xfrm flipV="1">
              <a:off x="1301" y="1325"/>
              <a:ext cx="1112" cy="354"/>
            </a:xfrm>
            <a:prstGeom prst="bentConnector3">
              <a:avLst>
                <a:gd name="adj1" fmla="val 29667"/>
              </a:avLst>
            </a:prstGeom>
            <a:noFill/>
            <a:ln w="38100" algn="ctr">
              <a:solidFill>
                <a:srgbClr val="01AFEE"/>
              </a:solidFill>
              <a:miter lim="800000"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5" name="文本框 34"/>
          <p:cNvSpPr txBox="1"/>
          <p:nvPr/>
        </p:nvSpPr>
        <p:spPr>
          <a:xfrm>
            <a:off x="1196429" y="1419367"/>
            <a:ext cx="2270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使用到的框架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8117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563" y="549050"/>
            <a:ext cx="142130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sp>
        <p:nvSpPr>
          <p:cNvPr id="36" name="矩形 1"/>
          <p:cNvSpPr>
            <a:spLocks noChangeArrowheads="1"/>
          </p:cNvSpPr>
          <p:nvPr/>
        </p:nvSpPr>
        <p:spPr bwMode="auto">
          <a:xfrm>
            <a:off x="1146412" y="1287227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7" name="Group 25"/>
          <p:cNvGrpSpPr>
            <a:grpSpLocks/>
          </p:cNvGrpSpPr>
          <p:nvPr/>
        </p:nvGrpSpPr>
        <p:grpSpPr bwMode="auto">
          <a:xfrm>
            <a:off x="2484328" y="1634910"/>
            <a:ext cx="4249738" cy="4589462"/>
            <a:chOff x="158" y="935"/>
            <a:chExt cx="2677" cy="2891"/>
          </a:xfrm>
        </p:grpSpPr>
        <p:sp>
          <p:nvSpPr>
            <p:cNvPr id="38" name="任意多边形 37"/>
            <p:cNvSpPr/>
            <p:nvPr/>
          </p:nvSpPr>
          <p:spPr>
            <a:xfrm rot="16200000">
              <a:off x="346" y="1337"/>
              <a:ext cx="2891" cy="2087"/>
            </a:xfrm>
            <a:custGeom>
              <a:avLst/>
              <a:gdLst>
                <a:gd name="connsiteX0" fmla="*/ 1030079 w 2883578"/>
                <a:gd name="connsiteY0" fmla="*/ 0 h 2418446"/>
                <a:gd name="connsiteX1" fmla="*/ 1053716 w 2883578"/>
                <a:gd name="connsiteY1" fmla="*/ 43547 h 2418446"/>
                <a:gd name="connsiteX2" fmla="*/ 1441789 w 2883578"/>
                <a:gd name="connsiteY2" fmla="*/ 249884 h 2418446"/>
                <a:gd name="connsiteX3" fmla="*/ 1829862 w 2883578"/>
                <a:gd name="connsiteY3" fmla="*/ 43547 h 2418446"/>
                <a:gd name="connsiteX4" fmla="*/ 1853499 w 2883578"/>
                <a:gd name="connsiteY4" fmla="*/ 0 h 2418446"/>
                <a:gd name="connsiteX5" fmla="*/ 2883578 w 2883578"/>
                <a:gd name="connsiteY5" fmla="*/ 2418446 h 2418446"/>
                <a:gd name="connsiteX6" fmla="*/ 0 w 2883578"/>
                <a:gd name="connsiteY6" fmla="*/ 2418446 h 241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3578" h="2418446">
                  <a:moveTo>
                    <a:pt x="1030079" y="0"/>
                  </a:moveTo>
                  <a:lnTo>
                    <a:pt x="1053716" y="43547"/>
                  </a:lnTo>
                  <a:cubicBezTo>
                    <a:pt x="1137819" y="168036"/>
                    <a:pt x="1280246" y="249884"/>
                    <a:pt x="1441789" y="249884"/>
                  </a:cubicBezTo>
                  <a:cubicBezTo>
                    <a:pt x="1603332" y="249884"/>
                    <a:pt x="1745759" y="168036"/>
                    <a:pt x="1829862" y="43547"/>
                  </a:cubicBezTo>
                  <a:lnTo>
                    <a:pt x="1853499" y="0"/>
                  </a:lnTo>
                  <a:lnTo>
                    <a:pt x="2883578" y="2418446"/>
                  </a:lnTo>
                  <a:lnTo>
                    <a:pt x="0" y="241844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CADE4">
                    <a:lumMod val="60000"/>
                    <a:lumOff val="40000"/>
                    <a:alpha val="84000"/>
                  </a:srgb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92000" rIns="792000" anchor="ctr"/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58" y="1661"/>
              <a:ext cx="1406" cy="1406"/>
            </a:xfrm>
            <a:prstGeom prst="ellipse">
              <a:avLst/>
            </a:prstGeom>
            <a:solidFill>
              <a:srgbClr val="1CADE4"/>
            </a:solidFill>
            <a:ln w="762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r>
                <a:rPr lang="en-US" altLang="zh-CN" sz="2400" b="1" dirty="0" smtClean="0">
                  <a:solidFill>
                    <a:srgbClr val="FFFFFF"/>
                  </a:solidFill>
                  <a:latin typeface="Gungsuh" pitchFamily="18" charset="-127"/>
                  <a:ea typeface="Gungsuh" pitchFamily="18" charset="-127"/>
                </a:rPr>
                <a:t>Struts2</a:t>
              </a:r>
              <a:endParaRPr lang="zh-CN" altLang="en-US" sz="2400" b="1" dirty="0">
                <a:solidFill>
                  <a:srgbClr val="FFFFFF"/>
                </a:solidFill>
                <a:latin typeface="Gungsuh" pitchFamily="18" charset="-127"/>
                <a:ea typeface="Gungsuh" pitchFamily="18" charset="-127"/>
              </a:endParaRPr>
            </a:p>
          </p:txBody>
        </p:sp>
      </p:grpSp>
      <p:grpSp>
        <p:nvGrpSpPr>
          <p:cNvPr id="41" name="Group 26"/>
          <p:cNvGrpSpPr>
            <a:grpSpLocks/>
          </p:cNvGrpSpPr>
          <p:nvPr/>
        </p:nvGrpSpPr>
        <p:grpSpPr bwMode="auto">
          <a:xfrm>
            <a:off x="6373703" y="1707935"/>
            <a:ext cx="4032250" cy="593725"/>
            <a:chOff x="2608" y="981"/>
            <a:chExt cx="2540" cy="374"/>
          </a:xfrm>
        </p:grpSpPr>
        <p:sp>
          <p:nvSpPr>
            <p:cNvPr id="42" name="矩形 47"/>
            <p:cNvSpPr/>
            <p:nvPr/>
          </p:nvSpPr>
          <p:spPr>
            <a:xfrm>
              <a:off x="2790" y="992"/>
              <a:ext cx="2358" cy="363"/>
            </a:xfrm>
            <a:prstGeom prst="rect">
              <a:avLst/>
            </a:prstGeom>
            <a:solidFill>
              <a:srgbClr val="E7F7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tIns="0" bIns="36000" anchor="ctr" anchorCtr="1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>
                  <a:solidFill>
                    <a:srgbClr val="1482A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r>
                <a:rPr lang="en-US" altLang="zh-CN" sz="1400">
                  <a:solidFill>
                    <a:srgbClr val="1482A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MVC</a:t>
              </a:r>
              <a:r>
                <a:rPr lang="zh-CN" altLang="en-US" sz="1400">
                  <a:solidFill>
                    <a:srgbClr val="1482A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模式，结构清晰</a:t>
              </a:r>
              <a:r>
                <a:rPr lang="en-US" altLang="zh-CN" sz="1400">
                  <a:solidFill>
                    <a:srgbClr val="1482A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400">
                  <a:solidFill>
                    <a:srgbClr val="1482A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使开发者只       </a:t>
              </a:r>
            </a:p>
            <a:p>
              <a:pPr eaLnBrk="1" hangingPunct="1"/>
              <a:r>
                <a:rPr lang="zh-CN" altLang="en-US" sz="1400">
                  <a:solidFill>
                    <a:srgbClr val="1482A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关注业务逻辑的实现 。</a:t>
              </a:r>
            </a:p>
          </p:txBody>
        </p:sp>
        <p:sp>
          <p:nvSpPr>
            <p:cNvPr id="43" name="椭圆 48"/>
            <p:cNvSpPr/>
            <p:nvPr/>
          </p:nvSpPr>
          <p:spPr>
            <a:xfrm>
              <a:off x="2608" y="981"/>
              <a:ext cx="363" cy="374"/>
            </a:xfrm>
            <a:prstGeom prst="ellipse">
              <a:avLst/>
            </a:prstGeom>
            <a:solidFill>
              <a:srgbClr val="1CADE4"/>
            </a:solidFill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Calibri" panose="020F0502020204030204" pitchFamily="34" charset="0"/>
                </a:rPr>
                <a:t>1</a:t>
              </a:r>
            </a:p>
          </p:txBody>
        </p:sp>
      </p:grpSp>
      <p:grpSp>
        <p:nvGrpSpPr>
          <p:cNvPr id="44" name="Group 29"/>
          <p:cNvGrpSpPr>
            <a:grpSpLocks/>
          </p:cNvGrpSpPr>
          <p:nvPr/>
        </p:nvGrpSpPr>
        <p:grpSpPr bwMode="auto">
          <a:xfrm>
            <a:off x="6373703" y="2571535"/>
            <a:ext cx="4103688" cy="593725"/>
            <a:chOff x="2608" y="1525"/>
            <a:chExt cx="2585" cy="374"/>
          </a:xfrm>
        </p:grpSpPr>
        <p:sp>
          <p:nvSpPr>
            <p:cNvPr id="45" name="矩形 47"/>
            <p:cNvSpPr/>
            <p:nvPr/>
          </p:nvSpPr>
          <p:spPr>
            <a:xfrm>
              <a:off x="2925" y="1525"/>
              <a:ext cx="2268" cy="363"/>
            </a:xfrm>
            <a:prstGeom prst="rect">
              <a:avLst/>
            </a:prstGeom>
            <a:solidFill>
              <a:srgbClr val="E7F7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tIns="0" bIns="36000" anchor="ctr" anchorCtr="1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dirty="0">
                  <a:solidFill>
                    <a:srgbClr val="1482A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有丰富的</a:t>
              </a:r>
              <a:r>
                <a:rPr lang="en-US" altLang="zh-CN" sz="1400" dirty="0">
                  <a:solidFill>
                    <a:srgbClr val="1482A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Tag</a:t>
              </a:r>
              <a:r>
                <a:rPr lang="zh-CN" altLang="en-US" sz="1400" dirty="0">
                  <a:solidFill>
                    <a:srgbClr val="1482A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可以用，如果能灵活运用，   则大大提高开发效率。</a:t>
              </a:r>
            </a:p>
          </p:txBody>
        </p:sp>
        <p:sp>
          <p:nvSpPr>
            <p:cNvPr id="46" name="椭圆 48"/>
            <p:cNvSpPr/>
            <p:nvPr/>
          </p:nvSpPr>
          <p:spPr>
            <a:xfrm>
              <a:off x="2608" y="1525"/>
              <a:ext cx="363" cy="374"/>
            </a:xfrm>
            <a:prstGeom prst="ellipse">
              <a:avLst/>
            </a:prstGeom>
            <a:solidFill>
              <a:srgbClr val="1CADE4"/>
            </a:solidFill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Calibri" panose="020F0502020204030204" pitchFamily="34" charset="0"/>
                </a:rPr>
                <a:t>2</a:t>
              </a:r>
            </a:p>
          </p:txBody>
        </p:sp>
      </p:grpSp>
      <p:grpSp>
        <p:nvGrpSpPr>
          <p:cNvPr id="47" name="Group 32"/>
          <p:cNvGrpSpPr>
            <a:grpSpLocks/>
          </p:cNvGrpSpPr>
          <p:nvPr/>
        </p:nvGrpSpPr>
        <p:grpSpPr bwMode="auto">
          <a:xfrm>
            <a:off x="6372116" y="3508160"/>
            <a:ext cx="4178300" cy="593725"/>
            <a:chOff x="2607" y="2115"/>
            <a:chExt cx="2632" cy="374"/>
          </a:xfrm>
        </p:grpSpPr>
        <p:sp>
          <p:nvSpPr>
            <p:cNvPr id="48" name="矩形 47"/>
            <p:cNvSpPr>
              <a:spLocks noChangeArrowheads="1"/>
            </p:cNvSpPr>
            <p:nvPr/>
          </p:nvSpPr>
          <p:spPr bwMode="auto">
            <a:xfrm>
              <a:off x="2880" y="2115"/>
              <a:ext cx="2359" cy="363"/>
            </a:xfrm>
            <a:prstGeom prst="rect">
              <a:avLst/>
            </a:prstGeom>
            <a:solidFill>
              <a:srgbClr val="E7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36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1482A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1400">
                  <a:solidFill>
                    <a:srgbClr val="1482A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全局结果与声明式异常处理。</a:t>
              </a:r>
              <a:endParaRPr lang="zh-CN" altLang="en-US">
                <a:solidFill>
                  <a:srgbClr val="1482A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607" y="2115"/>
              <a:ext cx="363" cy="374"/>
            </a:xfrm>
            <a:prstGeom prst="ellipse">
              <a:avLst/>
            </a:prstGeom>
            <a:solidFill>
              <a:srgbClr val="1CADE4"/>
            </a:solidFill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Calibri" panose="020F0502020204030204" pitchFamily="34" charset="0"/>
                </a:rPr>
                <a:t>3</a:t>
              </a:r>
            </a:p>
          </p:txBody>
        </p:sp>
      </p:grpSp>
      <p:grpSp>
        <p:nvGrpSpPr>
          <p:cNvPr id="50" name="Group 35"/>
          <p:cNvGrpSpPr>
            <a:grpSpLocks/>
          </p:cNvGrpSpPr>
          <p:nvPr/>
        </p:nvGrpSpPr>
        <p:grpSpPr bwMode="auto">
          <a:xfrm>
            <a:off x="6373703" y="4516222"/>
            <a:ext cx="4032250" cy="593725"/>
            <a:chOff x="2608" y="2750"/>
            <a:chExt cx="2540" cy="374"/>
          </a:xfrm>
        </p:grpSpPr>
        <p:sp>
          <p:nvSpPr>
            <p:cNvPr id="51" name="矩形 47"/>
            <p:cNvSpPr/>
            <p:nvPr/>
          </p:nvSpPr>
          <p:spPr>
            <a:xfrm>
              <a:off x="2835" y="2750"/>
              <a:ext cx="2313" cy="363"/>
            </a:xfrm>
            <a:prstGeom prst="rect">
              <a:avLst/>
            </a:prstGeom>
            <a:solidFill>
              <a:srgbClr val="E7F7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tIns="0" bIns="36000" anchor="ctr" anchorCtr="1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dirty="0">
                  <a:solidFill>
                    <a:srgbClr val="1482A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强大的拦截器，</a:t>
              </a:r>
              <a:r>
                <a:rPr lang="en-US" altLang="zh-CN" sz="1400" dirty="0">
                  <a:solidFill>
                    <a:srgbClr val="1482A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Struts2</a:t>
              </a:r>
              <a:r>
                <a:rPr lang="zh-CN" altLang="en-US" sz="1400" dirty="0">
                  <a:solidFill>
                    <a:srgbClr val="1482A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中的许多特性都                      是通过拦截器实现的，如权限验证等。</a:t>
              </a:r>
            </a:p>
          </p:txBody>
        </p:sp>
        <p:sp>
          <p:nvSpPr>
            <p:cNvPr id="52" name="椭圆 48"/>
            <p:cNvSpPr/>
            <p:nvPr/>
          </p:nvSpPr>
          <p:spPr>
            <a:xfrm>
              <a:off x="2608" y="2750"/>
              <a:ext cx="363" cy="374"/>
            </a:xfrm>
            <a:prstGeom prst="ellipse">
              <a:avLst/>
            </a:prstGeom>
            <a:solidFill>
              <a:srgbClr val="1CADE4"/>
            </a:solidFill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Calibri" panose="020F0502020204030204" pitchFamily="34" charset="0"/>
                </a:rPr>
                <a:t>4</a:t>
              </a:r>
            </a:p>
          </p:txBody>
        </p:sp>
      </p:grpSp>
      <p:grpSp>
        <p:nvGrpSpPr>
          <p:cNvPr id="53" name="Group 36"/>
          <p:cNvGrpSpPr>
            <a:grpSpLocks/>
          </p:cNvGrpSpPr>
          <p:nvPr/>
        </p:nvGrpSpPr>
        <p:grpSpPr bwMode="auto">
          <a:xfrm>
            <a:off x="6372116" y="5506822"/>
            <a:ext cx="4105275" cy="593725"/>
            <a:chOff x="2607" y="3374"/>
            <a:chExt cx="2586" cy="374"/>
          </a:xfrm>
        </p:grpSpPr>
        <p:sp>
          <p:nvSpPr>
            <p:cNvPr id="54" name="矩形 53"/>
            <p:cNvSpPr/>
            <p:nvPr/>
          </p:nvSpPr>
          <p:spPr>
            <a:xfrm>
              <a:off x="2925" y="3385"/>
              <a:ext cx="2268" cy="363"/>
            </a:xfrm>
            <a:prstGeom prst="rect">
              <a:avLst/>
            </a:prstGeom>
            <a:solidFill>
              <a:srgbClr val="E7F7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tIns="0" bIns="36000" anchor="ctr" anchorCtr="1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>
                  <a:solidFill>
                    <a:srgbClr val="1482A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模块化，可以轻松将配置信息按功能界限拆分成多个文件，便于管理和团队协作开发。</a:t>
              </a:r>
              <a:r>
                <a:rPr lang="zh-CN" altLang="en-US" sz="1400">
                  <a:solidFill>
                    <a:srgbClr val="1482AC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 </a:t>
              </a:r>
            </a:p>
          </p:txBody>
        </p:sp>
        <p:sp>
          <p:nvSpPr>
            <p:cNvPr id="55" name="椭圆 54"/>
            <p:cNvSpPr/>
            <p:nvPr/>
          </p:nvSpPr>
          <p:spPr>
            <a:xfrm>
              <a:off x="2607" y="3374"/>
              <a:ext cx="363" cy="374"/>
            </a:xfrm>
            <a:prstGeom prst="ellipse">
              <a:avLst/>
            </a:prstGeom>
            <a:solidFill>
              <a:srgbClr val="1CADE4"/>
            </a:solidFill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Calibri" panose="020F0502020204030204" pitchFamily="34" charset="0"/>
                </a:rPr>
                <a:t>5</a:t>
              </a: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1196429" y="1419367"/>
            <a:ext cx="3003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为什么使用这些框架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9239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563" y="549050"/>
            <a:ext cx="142130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1146412" y="1287227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96429" y="1419367"/>
            <a:ext cx="3003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为什么使用这些框架</a:t>
            </a:r>
            <a:endParaRPr lang="zh-CN" altLang="en-US" sz="2400" dirty="0"/>
          </a:p>
        </p:txBody>
      </p:sp>
      <p:grpSp>
        <p:nvGrpSpPr>
          <p:cNvPr id="20" name="Group 147"/>
          <p:cNvGrpSpPr>
            <a:grpSpLocks/>
          </p:cNvGrpSpPr>
          <p:nvPr/>
        </p:nvGrpSpPr>
        <p:grpSpPr bwMode="auto">
          <a:xfrm>
            <a:off x="4362901" y="3219284"/>
            <a:ext cx="3097212" cy="1079500"/>
            <a:chOff x="1837" y="1071"/>
            <a:chExt cx="1951" cy="680"/>
          </a:xfrm>
        </p:grpSpPr>
        <p:sp>
          <p:nvSpPr>
            <p:cNvPr id="21" name="Line 8"/>
            <p:cNvSpPr>
              <a:spLocks noChangeShapeType="1"/>
            </p:cNvSpPr>
            <p:nvPr/>
          </p:nvSpPr>
          <p:spPr bwMode="auto">
            <a:xfrm>
              <a:off x="1837" y="1434"/>
              <a:ext cx="1951" cy="1"/>
            </a:xfrm>
            <a:prstGeom prst="line">
              <a:avLst/>
            </a:prstGeom>
            <a:noFill/>
            <a:ln w="3175">
              <a:solidFill>
                <a:srgbClr val="BCBCBC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100">
                <a:latin typeface="+mn-lt"/>
                <a:ea typeface="+mn-ea"/>
              </a:endParaRPr>
            </a:p>
          </p:txBody>
        </p:sp>
        <p:sp>
          <p:nvSpPr>
            <p:cNvPr id="22" name="AutoShape 59"/>
            <p:cNvSpPr>
              <a:spLocks noChangeArrowheads="1"/>
            </p:cNvSpPr>
            <p:nvPr/>
          </p:nvSpPr>
          <p:spPr bwMode="auto">
            <a:xfrm>
              <a:off x="2517" y="1071"/>
              <a:ext cx="680" cy="680"/>
            </a:xfrm>
            <a:prstGeom prst="ellipse">
              <a:avLst/>
            </a:prstGeom>
            <a:solidFill>
              <a:srgbClr val="FFC000"/>
            </a:solidFill>
            <a:ln w="63500" cmpd="dbl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</a:t>
              </a:r>
            </a:p>
            <a:p>
              <a:pPr algn="ctr" eaLnBrk="1" hangingPunct="1"/>
              <a:r>
                <a:rPr lang="zh-CN" altLang="en-US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优点</a:t>
              </a:r>
            </a:p>
          </p:txBody>
        </p:sp>
      </p:grpSp>
      <p:grpSp>
        <p:nvGrpSpPr>
          <p:cNvPr id="23" name="Group 53"/>
          <p:cNvGrpSpPr>
            <a:grpSpLocks/>
          </p:cNvGrpSpPr>
          <p:nvPr/>
        </p:nvGrpSpPr>
        <p:grpSpPr bwMode="auto">
          <a:xfrm>
            <a:off x="1841951" y="2284246"/>
            <a:ext cx="3046412" cy="2954338"/>
            <a:chOff x="249" y="482"/>
            <a:chExt cx="1919" cy="1861"/>
          </a:xfrm>
        </p:grpSpPr>
        <p:cxnSp>
          <p:nvCxnSpPr>
            <p:cNvPr id="29" name="AutoShape 13"/>
            <p:cNvCxnSpPr>
              <a:cxnSpLocks noChangeShapeType="1"/>
            </p:cNvCxnSpPr>
            <p:nvPr/>
          </p:nvCxnSpPr>
          <p:spPr bwMode="auto">
            <a:xfrm rot="10800000" flipV="1">
              <a:off x="2136" y="635"/>
              <a:ext cx="1" cy="1588"/>
            </a:xfrm>
            <a:prstGeom prst="bentConnector3">
              <a:avLst>
                <a:gd name="adj1" fmla="val -13200005"/>
              </a:avLst>
            </a:prstGeom>
            <a:noFill/>
            <a:ln w="3175">
              <a:solidFill>
                <a:srgbClr val="BCBCBC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AutoShape 26"/>
            <p:cNvCxnSpPr>
              <a:cxnSpLocks noChangeShapeType="1"/>
            </p:cNvCxnSpPr>
            <p:nvPr/>
          </p:nvCxnSpPr>
          <p:spPr bwMode="auto">
            <a:xfrm rot="10800000" flipH="1" flipV="1">
              <a:off x="1945" y="992"/>
              <a:ext cx="7" cy="861"/>
            </a:xfrm>
            <a:prstGeom prst="bentConnector3">
              <a:avLst>
                <a:gd name="adj1" fmla="val 1420000"/>
              </a:avLst>
            </a:prstGeom>
            <a:noFill/>
            <a:ln w="3175">
              <a:solidFill>
                <a:srgbClr val="BCBCBC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AutoShape 59"/>
            <p:cNvSpPr>
              <a:spLocks noChangeArrowheads="1"/>
            </p:cNvSpPr>
            <p:nvPr/>
          </p:nvSpPr>
          <p:spPr bwMode="auto">
            <a:xfrm flipH="1">
              <a:off x="2048" y="574"/>
              <a:ext cx="120" cy="119"/>
            </a:xfrm>
            <a:prstGeom prst="ellipse">
              <a:avLst/>
            </a:prstGeom>
            <a:solidFill>
              <a:srgbClr val="00B0F0"/>
            </a:solidFill>
            <a:ln w="38100" cmpd="dbl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endParaRPr lang="zh-CN" altLang="zh-CN">
                <a:solidFill>
                  <a:schemeClr val="bg1"/>
                </a:solidFill>
                <a:latin typeface="Verdana" panose="020B0604030504040204" pitchFamily="34" charset="0"/>
                <a:ea typeface="Gulim" pitchFamily="34" charset="-127"/>
              </a:endParaRPr>
            </a:p>
          </p:txBody>
        </p:sp>
        <p:sp>
          <p:nvSpPr>
            <p:cNvPr id="32" name="AutoShape 59"/>
            <p:cNvSpPr>
              <a:spLocks noChangeArrowheads="1"/>
            </p:cNvSpPr>
            <p:nvPr/>
          </p:nvSpPr>
          <p:spPr bwMode="auto">
            <a:xfrm flipH="1">
              <a:off x="1852" y="928"/>
              <a:ext cx="120" cy="120"/>
            </a:xfrm>
            <a:prstGeom prst="ellipse">
              <a:avLst/>
            </a:prstGeom>
            <a:solidFill>
              <a:srgbClr val="00B0F0"/>
            </a:solidFill>
            <a:ln w="38100" cmpd="dbl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endParaRPr lang="zh-CN" altLang="zh-CN">
                <a:solidFill>
                  <a:schemeClr val="bg1"/>
                </a:solidFill>
                <a:latin typeface="Verdana" panose="020B0604030504040204" pitchFamily="34" charset="0"/>
                <a:ea typeface="Gulim" pitchFamily="34" charset="-127"/>
              </a:endParaRPr>
            </a:p>
          </p:txBody>
        </p:sp>
        <p:sp>
          <p:nvSpPr>
            <p:cNvPr id="33" name="AutoShape 59"/>
            <p:cNvSpPr>
              <a:spLocks noChangeArrowheads="1"/>
            </p:cNvSpPr>
            <p:nvPr/>
          </p:nvSpPr>
          <p:spPr bwMode="auto">
            <a:xfrm flipH="1">
              <a:off x="1847" y="1789"/>
              <a:ext cx="120" cy="120"/>
            </a:xfrm>
            <a:prstGeom prst="ellipse">
              <a:avLst/>
            </a:prstGeom>
            <a:solidFill>
              <a:srgbClr val="00B0F0"/>
            </a:solidFill>
            <a:ln w="38100" cmpd="dbl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endParaRPr lang="zh-CN" altLang="zh-CN">
                <a:solidFill>
                  <a:schemeClr val="bg1"/>
                </a:solidFill>
                <a:latin typeface="Verdana" panose="020B0604030504040204" pitchFamily="34" charset="0"/>
                <a:ea typeface="Gulim" pitchFamily="34" charset="-127"/>
              </a:endParaRPr>
            </a:p>
          </p:txBody>
        </p:sp>
        <p:sp>
          <p:nvSpPr>
            <p:cNvPr id="34" name="AutoShape 59"/>
            <p:cNvSpPr>
              <a:spLocks noChangeArrowheads="1"/>
            </p:cNvSpPr>
            <p:nvPr/>
          </p:nvSpPr>
          <p:spPr bwMode="auto">
            <a:xfrm flipH="1">
              <a:off x="2040" y="2165"/>
              <a:ext cx="121" cy="120"/>
            </a:xfrm>
            <a:prstGeom prst="ellipse">
              <a:avLst/>
            </a:prstGeom>
            <a:solidFill>
              <a:srgbClr val="00B0F0"/>
            </a:solidFill>
            <a:ln w="38100" cmpd="dbl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endParaRPr lang="zh-CN" altLang="zh-CN">
                <a:solidFill>
                  <a:schemeClr val="bg1"/>
                </a:solidFill>
                <a:latin typeface="Verdana" panose="020B0604030504040204" pitchFamily="34" charset="0"/>
                <a:ea typeface="Gulim" pitchFamily="34" charset="-127"/>
              </a:endParaRPr>
            </a:p>
          </p:txBody>
        </p:sp>
        <p:sp>
          <p:nvSpPr>
            <p:cNvPr id="36" name="AutoShape 59"/>
            <p:cNvSpPr>
              <a:spLocks noChangeArrowheads="1"/>
            </p:cNvSpPr>
            <p:nvPr/>
          </p:nvSpPr>
          <p:spPr bwMode="auto">
            <a:xfrm flipH="1">
              <a:off x="1748" y="1371"/>
              <a:ext cx="120" cy="120"/>
            </a:xfrm>
            <a:prstGeom prst="ellipse">
              <a:avLst/>
            </a:prstGeom>
            <a:solidFill>
              <a:srgbClr val="00B0F0"/>
            </a:solidFill>
            <a:ln w="38100" cmpd="dbl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endParaRPr lang="zh-CN" altLang="zh-CN">
                <a:solidFill>
                  <a:schemeClr val="bg1"/>
                </a:solidFill>
                <a:latin typeface="Verdana" panose="020B0604030504040204" pitchFamily="34" charset="0"/>
                <a:ea typeface="Gulim" pitchFamily="34" charset="-127"/>
              </a:endParaRPr>
            </a:p>
          </p:txBody>
        </p:sp>
        <p:sp>
          <p:nvSpPr>
            <p:cNvPr id="37" name="Text Box 53"/>
            <p:cNvSpPr txBox="1">
              <a:spLocks noChangeArrowheads="1"/>
            </p:cNvSpPr>
            <p:nvPr/>
          </p:nvSpPr>
          <p:spPr bwMode="auto">
            <a:xfrm flipH="1">
              <a:off x="251" y="482"/>
              <a:ext cx="1766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  <a:spcBef>
                  <a:spcPct val="50000"/>
                </a:spcBef>
              </a:pP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JDBC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O/R Mapping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产品。</a:t>
              </a:r>
              <a:endParaRPr lang="zh-CN" altLang="en-US">
                <a:ea typeface="幼圆" panose="02010509060101010101" pitchFamily="49" charset="-122"/>
              </a:endParaRPr>
            </a:p>
          </p:txBody>
        </p:sp>
        <p:sp>
          <p:nvSpPr>
            <p:cNvPr id="38" name="Text Box 53"/>
            <p:cNvSpPr txBox="1">
              <a:spLocks noChangeArrowheads="1"/>
            </p:cNvSpPr>
            <p:nvPr/>
          </p:nvSpPr>
          <p:spPr bwMode="auto">
            <a:xfrm flipH="1">
              <a:off x="340" y="890"/>
              <a:ext cx="1471" cy="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  <a:spcBef>
                  <a:spcPct val="50000"/>
                </a:spcBef>
              </a:pP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能使用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AOP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提供声明性事务管理。</a:t>
              </a:r>
              <a:r>
                <a:rPr lang="zh-CN" altLang="en-US">
                  <a:ea typeface="幼圆" panose="02010509060101010101" pitchFamily="49" charset="-122"/>
                </a:rPr>
                <a:t> </a:t>
              </a:r>
            </a:p>
          </p:txBody>
        </p:sp>
        <p:sp>
          <p:nvSpPr>
            <p:cNvPr id="39" name="Text Box 53"/>
            <p:cNvSpPr txBox="1">
              <a:spLocks noChangeArrowheads="1"/>
            </p:cNvSpPr>
            <p:nvPr/>
          </p:nvSpPr>
          <p:spPr bwMode="auto">
            <a:xfrm flipH="1">
              <a:off x="249" y="1323"/>
              <a:ext cx="1471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  <a:spcBef>
                  <a:spcPct val="50000"/>
                </a:spcBef>
              </a:pPr>
              <a:r>
                <a:rPr lang="zh-CN" altLang="en-US" sz="1400">
                  <a:ea typeface="微软雅黑" panose="020B0503020204020204" pitchFamily="34" charset="-122"/>
                </a:rPr>
                <a:t>降低了组件之间的耦合性。</a:t>
              </a:r>
              <a:r>
                <a:rPr lang="zh-CN" altLang="en-US">
                  <a:ea typeface="幼圆" panose="02010509060101010101" pitchFamily="49" charset="-122"/>
                </a:rPr>
                <a:t> </a:t>
              </a:r>
            </a:p>
          </p:txBody>
        </p:sp>
        <p:sp>
          <p:nvSpPr>
            <p:cNvPr id="41" name="Text Box 53"/>
            <p:cNvSpPr txBox="1">
              <a:spLocks noChangeArrowheads="1"/>
            </p:cNvSpPr>
            <p:nvPr/>
          </p:nvSpPr>
          <p:spPr bwMode="auto">
            <a:xfrm flipH="1">
              <a:off x="335" y="1737"/>
              <a:ext cx="1471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  <a:spcBef>
                  <a:spcPct val="50000"/>
                </a:spcBef>
              </a:pPr>
              <a:r>
                <a:rPr lang="zh-CN" altLang="en-US" sz="1400">
                  <a:solidFill>
                    <a:srgbClr val="5E5E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面向切面编程。</a:t>
              </a:r>
            </a:p>
          </p:txBody>
        </p:sp>
        <p:sp>
          <p:nvSpPr>
            <p:cNvPr id="42" name="Text Box 53"/>
            <p:cNvSpPr txBox="1">
              <a:spLocks noChangeArrowheads="1"/>
            </p:cNvSpPr>
            <p:nvPr/>
          </p:nvSpPr>
          <p:spPr bwMode="auto">
            <a:xfrm flipH="1">
              <a:off x="532" y="2111"/>
              <a:ext cx="1471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30000"/>
                </a:lnSpc>
                <a:spcBef>
                  <a:spcPct val="50000"/>
                </a:spcBef>
              </a:pPr>
              <a:r>
                <a:rPr lang="zh-CN" altLang="en-US" sz="1400">
                  <a:solidFill>
                    <a:srgbClr val="5E5E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开源免费。</a:t>
              </a:r>
            </a:p>
          </p:txBody>
        </p:sp>
      </p:grpSp>
      <p:grpSp>
        <p:nvGrpSpPr>
          <p:cNvPr id="43" name="Group 137"/>
          <p:cNvGrpSpPr>
            <a:grpSpLocks/>
          </p:cNvGrpSpPr>
          <p:nvPr/>
        </p:nvGrpSpPr>
        <p:grpSpPr bwMode="auto">
          <a:xfrm>
            <a:off x="6928301" y="2355684"/>
            <a:ext cx="3194050" cy="3167062"/>
            <a:chOff x="3453" y="527"/>
            <a:chExt cx="2012" cy="1995"/>
          </a:xfrm>
        </p:grpSpPr>
        <p:cxnSp>
          <p:nvCxnSpPr>
            <p:cNvPr id="44" name="AutoShape 13"/>
            <p:cNvCxnSpPr>
              <a:cxnSpLocks noChangeShapeType="1"/>
            </p:cNvCxnSpPr>
            <p:nvPr/>
          </p:nvCxnSpPr>
          <p:spPr bwMode="auto">
            <a:xfrm rot="10800000" flipH="1" flipV="1">
              <a:off x="3484" y="640"/>
              <a:ext cx="1" cy="1588"/>
            </a:xfrm>
            <a:prstGeom prst="bentConnector3">
              <a:avLst>
                <a:gd name="adj1" fmla="val -13200005"/>
              </a:avLst>
            </a:prstGeom>
            <a:noFill/>
            <a:ln w="3175">
              <a:solidFill>
                <a:srgbClr val="BCBCBC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26"/>
            <p:cNvCxnSpPr>
              <a:cxnSpLocks noChangeShapeType="1"/>
            </p:cNvCxnSpPr>
            <p:nvPr/>
          </p:nvCxnSpPr>
          <p:spPr bwMode="auto">
            <a:xfrm rot="10800000" flipV="1">
              <a:off x="3669" y="997"/>
              <a:ext cx="7" cy="861"/>
            </a:xfrm>
            <a:prstGeom prst="bentConnector3">
              <a:avLst>
                <a:gd name="adj1" fmla="val 1420000"/>
              </a:avLst>
            </a:prstGeom>
            <a:noFill/>
            <a:ln w="3175">
              <a:solidFill>
                <a:srgbClr val="BCBCBC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" name="AutoShape 59"/>
            <p:cNvSpPr>
              <a:spLocks noChangeArrowheads="1"/>
            </p:cNvSpPr>
            <p:nvPr/>
          </p:nvSpPr>
          <p:spPr bwMode="auto">
            <a:xfrm>
              <a:off x="3453" y="579"/>
              <a:ext cx="120" cy="119"/>
            </a:xfrm>
            <a:prstGeom prst="ellipse">
              <a:avLst/>
            </a:prstGeom>
            <a:solidFill>
              <a:srgbClr val="00B0F0"/>
            </a:solidFill>
            <a:ln w="38100" cmpd="dbl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endParaRPr lang="zh-CN" altLang="zh-CN">
                <a:solidFill>
                  <a:schemeClr val="bg1"/>
                </a:solidFill>
                <a:latin typeface="Verdana" panose="020B0604030504040204" pitchFamily="34" charset="0"/>
                <a:ea typeface="Gulim" pitchFamily="34" charset="-127"/>
              </a:endParaRPr>
            </a:p>
          </p:txBody>
        </p:sp>
        <p:sp>
          <p:nvSpPr>
            <p:cNvPr id="47" name="AutoShape 59"/>
            <p:cNvSpPr>
              <a:spLocks noChangeArrowheads="1"/>
            </p:cNvSpPr>
            <p:nvPr/>
          </p:nvSpPr>
          <p:spPr bwMode="auto">
            <a:xfrm>
              <a:off x="3649" y="933"/>
              <a:ext cx="120" cy="120"/>
            </a:xfrm>
            <a:prstGeom prst="ellipse">
              <a:avLst/>
            </a:prstGeom>
            <a:solidFill>
              <a:srgbClr val="00B0F0"/>
            </a:solidFill>
            <a:ln w="38100" cmpd="dbl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endParaRPr lang="zh-CN" altLang="zh-CN">
                <a:solidFill>
                  <a:schemeClr val="bg1"/>
                </a:solidFill>
                <a:latin typeface="Verdana" panose="020B0604030504040204" pitchFamily="34" charset="0"/>
                <a:ea typeface="Gulim" pitchFamily="34" charset="-127"/>
              </a:endParaRPr>
            </a:p>
          </p:txBody>
        </p:sp>
        <p:sp>
          <p:nvSpPr>
            <p:cNvPr id="48" name="AutoShape 59"/>
            <p:cNvSpPr>
              <a:spLocks noChangeArrowheads="1"/>
            </p:cNvSpPr>
            <p:nvPr/>
          </p:nvSpPr>
          <p:spPr bwMode="auto">
            <a:xfrm>
              <a:off x="3654" y="1794"/>
              <a:ext cx="120" cy="120"/>
            </a:xfrm>
            <a:prstGeom prst="ellipse">
              <a:avLst/>
            </a:prstGeom>
            <a:solidFill>
              <a:srgbClr val="00B0F0"/>
            </a:solidFill>
            <a:ln w="38100" cmpd="dbl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endParaRPr lang="zh-CN" altLang="zh-CN">
                <a:solidFill>
                  <a:schemeClr val="bg1"/>
                </a:solidFill>
                <a:latin typeface="Verdana" panose="020B0604030504040204" pitchFamily="34" charset="0"/>
                <a:ea typeface="Gulim" pitchFamily="34" charset="-127"/>
              </a:endParaRPr>
            </a:p>
          </p:txBody>
        </p:sp>
        <p:sp>
          <p:nvSpPr>
            <p:cNvPr id="49" name="AutoShape 59"/>
            <p:cNvSpPr>
              <a:spLocks noChangeArrowheads="1"/>
            </p:cNvSpPr>
            <p:nvPr/>
          </p:nvSpPr>
          <p:spPr bwMode="auto">
            <a:xfrm>
              <a:off x="3460" y="2170"/>
              <a:ext cx="121" cy="120"/>
            </a:xfrm>
            <a:prstGeom prst="ellipse">
              <a:avLst/>
            </a:prstGeom>
            <a:solidFill>
              <a:srgbClr val="00B0F0"/>
            </a:solidFill>
            <a:ln w="38100" cmpd="dbl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endParaRPr lang="zh-CN" altLang="zh-CN">
                <a:solidFill>
                  <a:schemeClr val="bg1"/>
                </a:solidFill>
                <a:latin typeface="Verdana" panose="020B0604030504040204" pitchFamily="34" charset="0"/>
                <a:ea typeface="Gulim" pitchFamily="34" charset="-127"/>
              </a:endParaRPr>
            </a:p>
          </p:txBody>
        </p:sp>
        <p:sp>
          <p:nvSpPr>
            <p:cNvPr id="50" name="AutoShape 59"/>
            <p:cNvSpPr>
              <a:spLocks noChangeArrowheads="1"/>
            </p:cNvSpPr>
            <p:nvPr/>
          </p:nvSpPr>
          <p:spPr bwMode="auto">
            <a:xfrm>
              <a:off x="3753" y="1376"/>
              <a:ext cx="120" cy="120"/>
            </a:xfrm>
            <a:prstGeom prst="ellipse">
              <a:avLst/>
            </a:prstGeom>
            <a:solidFill>
              <a:srgbClr val="00B0F0"/>
            </a:solidFill>
            <a:ln w="38100" cmpd="dbl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endParaRPr lang="zh-CN" altLang="zh-CN">
                <a:solidFill>
                  <a:schemeClr val="bg1"/>
                </a:solidFill>
                <a:latin typeface="Verdana" panose="020B0604030504040204" pitchFamily="34" charset="0"/>
                <a:ea typeface="Gulim" pitchFamily="34" charset="-127"/>
              </a:endParaRPr>
            </a:p>
          </p:txBody>
        </p:sp>
        <p:sp>
          <p:nvSpPr>
            <p:cNvPr id="51" name="Text Box 53"/>
            <p:cNvSpPr txBox="1">
              <a:spLocks noChangeArrowheads="1"/>
            </p:cNvSpPr>
            <p:nvPr/>
          </p:nvSpPr>
          <p:spPr bwMode="auto">
            <a:xfrm>
              <a:off x="3609" y="527"/>
              <a:ext cx="185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50000"/>
                </a:spcBef>
              </a:pPr>
              <a:r>
                <a:rPr lang="zh-CN" altLang="en-US" sz="1400">
                  <a:solidFill>
                    <a:srgbClr val="5E5E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能有效组织中间层对象 。</a:t>
              </a:r>
            </a:p>
          </p:txBody>
        </p:sp>
        <p:sp>
          <p:nvSpPr>
            <p:cNvPr id="52" name="Text Box 53"/>
            <p:cNvSpPr txBox="1">
              <a:spLocks noChangeArrowheads="1"/>
            </p:cNvSpPr>
            <p:nvPr/>
          </p:nvSpPr>
          <p:spPr bwMode="auto">
            <a:xfrm>
              <a:off x="3801" y="877"/>
              <a:ext cx="1471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50000"/>
                </a:spcBef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能消除在许多工程中常见的对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Singleton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的过多使用 。</a:t>
              </a:r>
            </a:p>
          </p:txBody>
        </p:sp>
        <p:sp>
          <p:nvSpPr>
            <p:cNvPr id="53" name="Text Box 53"/>
            <p:cNvSpPr txBox="1">
              <a:spLocks noChangeArrowheads="1"/>
            </p:cNvSpPr>
            <p:nvPr/>
          </p:nvSpPr>
          <p:spPr bwMode="auto">
            <a:xfrm>
              <a:off x="3923" y="1348"/>
              <a:ext cx="1471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50000"/>
                </a:spcBef>
              </a:pPr>
              <a:r>
                <a:rPr lang="zh-CN" altLang="en-US" sz="1400">
                  <a:solidFill>
                    <a:srgbClr val="5E5E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能过帮助我们实现真正意义上的接口编程。</a:t>
              </a:r>
            </a:p>
          </p:txBody>
        </p:sp>
        <p:sp>
          <p:nvSpPr>
            <p:cNvPr id="54" name="Text Box 53"/>
            <p:cNvSpPr txBox="1">
              <a:spLocks noChangeArrowheads="1"/>
            </p:cNvSpPr>
            <p:nvPr/>
          </p:nvSpPr>
          <p:spPr bwMode="auto">
            <a:xfrm>
              <a:off x="3816" y="1742"/>
              <a:ext cx="1471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50000"/>
                </a:spcBef>
              </a:pPr>
              <a:r>
                <a:rPr lang="zh-CN" altLang="en-US" sz="1400">
                  <a:solidFill>
                    <a:srgbClr val="5E5E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应用中的大多数业务对象没有依赖于</a:t>
              </a:r>
              <a:r>
                <a:rPr lang="en-US" altLang="zh-CN" sz="1400">
                  <a:solidFill>
                    <a:srgbClr val="5E5E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</a:t>
              </a:r>
              <a:r>
                <a:rPr lang="zh-CN" altLang="en-US" sz="1400">
                  <a:solidFill>
                    <a:srgbClr val="5E5E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55" name="Text Box 53"/>
            <p:cNvSpPr txBox="1">
              <a:spLocks noChangeArrowheads="1"/>
            </p:cNvSpPr>
            <p:nvPr/>
          </p:nvSpPr>
          <p:spPr bwMode="auto">
            <a:xfrm>
              <a:off x="3619" y="2116"/>
              <a:ext cx="1471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50000"/>
                </a:spcBef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构建的应用程序易于单元测试。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5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563" y="549050"/>
            <a:ext cx="142130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1146412" y="1287227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96429" y="1419367"/>
            <a:ext cx="3003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为什么使用这些框架</a:t>
            </a:r>
            <a:endParaRPr lang="zh-CN" altLang="en-US" sz="2400" dirty="0"/>
          </a:p>
        </p:txBody>
      </p:sp>
      <p:sp>
        <p:nvSpPr>
          <p:cNvPr id="20" name="椭圆形标注 19"/>
          <p:cNvSpPr>
            <a:spLocks noChangeArrowheads="1"/>
          </p:cNvSpPr>
          <p:nvPr/>
        </p:nvSpPr>
        <p:spPr bwMode="auto">
          <a:xfrm flipH="1">
            <a:off x="1716566" y="2288885"/>
            <a:ext cx="3391558" cy="554038"/>
          </a:xfrm>
          <a:prstGeom prst="wedgeEllipseCallout">
            <a:avLst>
              <a:gd name="adj1" fmla="val -22898"/>
              <a:gd name="adj2" fmla="val 100426"/>
            </a:avLst>
          </a:prstGeom>
          <a:solidFill>
            <a:srgbClr val="4BACC6"/>
          </a:solidFill>
          <a:ln w="57150" algn="ctr">
            <a:solidFill>
              <a:srgbClr val="FFFFFF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1600" dirty="0" err="1" smtClean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MyBatis</a:t>
            </a:r>
            <a:endParaRPr lang="zh-CN" altLang="en-US" sz="1600" dirty="0">
              <a:solidFill>
                <a:srgbClr val="FFFFFF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1" name="Group 154"/>
          <p:cNvGrpSpPr>
            <a:grpSpLocks/>
          </p:cNvGrpSpPr>
          <p:nvPr/>
        </p:nvGrpSpPr>
        <p:grpSpPr bwMode="auto">
          <a:xfrm>
            <a:off x="4705297" y="2779098"/>
            <a:ext cx="5033963" cy="2800350"/>
            <a:chOff x="2512" y="527"/>
            <a:chExt cx="3171" cy="1764"/>
          </a:xfrm>
        </p:grpSpPr>
        <p:sp>
          <p:nvSpPr>
            <p:cNvPr id="22" name="椭圆 18"/>
            <p:cNvSpPr/>
            <p:nvPr/>
          </p:nvSpPr>
          <p:spPr>
            <a:xfrm>
              <a:off x="3453" y="1427"/>
              <a:ext cx="1383" cy="777"/>
            </a:xfrm>
            <a:custGeom>
              <a:avLst/>
              <a:gdLst/>
              <a:ahLst/>
              <a:cxnLst/>
              <a:rect l="l" t="t" r="r" b="b"/>
              <a:pathLst>
                <a:path w="6552728" h="3789040">
                  <a:moveTo>
                    <a:pt x="3276364" y="0"/>
                  </a:moveTo>
                  <a:cubicBezTo>
                    <a:pt x="5085850" y="0"/>
                    <a:pt x="6552728" y="1466878"/>
                    <a:pt x="6552728" y="3276364"/>
                  </a:cubicBezTo>
                  <a:cubicBezTo>
                    <a:pt x="6552728" y="3450792"/>
                    <a:pt x="6539098" y="3622036"/>
                    <a:pt x="6512527" y="3789040"/>
                  </a:cubicBezTo>
                  <a:lnTo>
                    <a:pt x="5535623" y="3789040"/>
                  </a:lnTo>
                  <a:cubicBezTo>
                    <a:pt x="5553690" y="3674839"/>
                    <a:pt x="5562811" y="3557773"/>
                    <a:pt x="5562811" y="3438575"/>
                  </a:cubicBezTo>
                  <a:cubicBezTo>
                    <a:pt x="5562811" y="2175805"/>
                    <a:pt x="4539134" y="1152128"/>
                    <a:pt x="3276364" y="1152128"/>
                  </a:cubicBezTo>
                  <a:cubicBezTo>
                    <a:pt x="2013594" y="1152128"/>
                    <a:pt x="989917" y="2175805"/>
                    <a:pt x="989917" y="3438575"/>
                  </a:cubicBezTo>
                  <a:cubicBezTo>
                    <a:pt x="989917" y="3557773"/>
                    <a:pt x="999038" y="3674839"/>
                    <a:pt x="1017105" y="3789040"/>
                  </a:cubicBezTo>
                  <a:lnTo>
                    <a:pt x="40201" y="3789040"/>
                  </a:lnTo>
                  <a:cubicBezTo>
                    <a:pt x="13631" y="3622036"/>
                    <a:pt x="0" y="3450792"/>
                    <a:pt x="0" y="3276364"/>
                  </a:cubicBezTo>
                  <a:cubicBezTo>
                    <a:pt x="0" y="1466878"/>
                    <a:pt x="1466878" y="0"/>
                    <a:pt x="3276364" y="0"/>
                  </a:cubicBezTo>
                  <a:close/>
                </a:path>
              </a:pathLst>
            </a:custGeom>
            <a:solidFill>
              <a:srgbClr val="1CADE4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3" name="椭圆 18"/>
            <p:cNvSpPr/>
            <p:nvPr/>
          </p:nvSpPr>
          <p:spPr>
            <a:xfrm>
              <a:off x="3498" y="1501"/>
              <a:ext cx="1291" cy="726"/>
            </a:xfrm>
            <a:custGeom>
              <a:avLst/>
              <a:gdLst/>
              <a:ahLst/>
              <a:cxnLst/>
              <a:rect l="l" t="t" r="r" b="b"/>
              <a:pathLst>
                <a:path w="6120680" h="3539213">
                  <a:moveTo>
                    <a:pt x="3060340" y="0"/>
                  </a:moveTo>
                  <a:cubicBezTo>
                    <a:pt x="4750520" y="0"/>
                    <a:pt x="6120680" y="1370161"/>
                    <a:pt x="6120680" y="3060340"/>
                  </a:cubicBezTo>
                  <a:cubicBezTo>
                    <a:pt x="6120680" y="3223267"/>
                    <a:pt x="6107949" y="3383220"/>
                    <a:pt x="6083130" y="3539213"/>
                  </a:cubicBezTo>
                  <a:lnTo>
                    <a:pt x="5462282" y="3539213"/>
                  </a:lnTo>
                  <a:cubicBezTo>
                    <a:pt x="5481168" y="3419369"/>
                    <a:pt x="5490610" y="3296541"/>
                    <a:pt x="5490610" y="3171507"/>
                  </a:cubicBezTo>
                  <a:cubicBezTo>
                    <a:pt x="5490610" y="1829306"/>
                    <a:pt x="4402541" y="741237"/>
                    <a:pt x="3060340" y="741237"/>
                  </a:cubicBezTo>
                  <a:cubicBezTo>
                    <a:pt x="1718139" y="741237"/>
                    <a:pt x="630070" y="1829306"/>
                    <a:pt x="630070" y="3171507"/>
                  </a:cubicBezTo>
                  <a:cubicBezTo>
                    <a:pt x="630070" y="3296541"/>
                    <a:pt x="639513" y="3419369"/>
                    <a:pt x="658398" y="3539213"/>
                  </a:cubicBezTo>
                  <a:lnTo>
                    <a:pt x="37550" y="3539213"/>
                  </a:lnTo>
                  <a:cubicBezTo>
                    <a:pt x="12732" y="3383220"/>
                    <a:pt x="0" y="3223267"/>
                    <a:pt x="0" y="3060340"/>
                  </a:cubicBezTo>
                  <a:cubicBezTo>
                    <a:pt x="0" y="1370161"/>
                    <a:pt x="1370161" y="0"/>
                    <a:pt x="3060340" y="0"/>
                  </a:cubicBezTo>
                  <a:close/>
                </a:path>
              </a:pathLst>
            </a:custGeom>
            <a:solidFill>
              <a:srgbClr val="1CADE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42"/>
            <p:cNvSpPr txBox="1">
              <a:spLocks noChangeArrowheads="1"/>
            </p:cNvSpPr>
            <p:nvPr/>
          </p:nvSpPr>
          <p:spPr bwMode="auto">
            <a:xfrm>
              <a:off x="3827" y="1843"/>
              <a:ext cx="657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ts val="1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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algn="just">
                <a:lnSpc>
                  <a:spcPct val="130000"/>
                </a:lnSpc>
                <a:spcAft>
                  <a:spcPts val="600"/>
                </a:spcAft>
                <a:buClr>
                  <a:srgbClr val="C8DCB2"/>
                </a:buClr>
                <a:buFont typeface="幼圆" panose="02010509060101010101" pitchFamily="49" charset="-122"/>
                <a:buChar char=" "/>
                <a:defRPr sz="1600">
                  <a:solidFill>
                    <a:srgbClr val="6F6F6F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zh-CN" sz="1700">
                <a:solidFill>
                  <a:srgbClr val="363636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0" name="TextBox 31"/>
            <p:cNvSpPr txBox="1">
              <a:spLocks noChangeArrowheads="1"/>
            </p:cNvSpPr>
            <p:nvPr/>
          </p:nvSpPr>
          <p:spPr bwMode="auto">
            <a:xfrm>
              <a:off x="2576" y="1162"/>
              <a:ext cx="1019" cy="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ts val="1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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algn="just">
                <a:lnSpc>
                  <a:spcPct val="130000"/>
                </a:lnSpc>
                <a:spcAft>
                  <a:spcPts val="600"/>
                </a:spcAft>
                <a:buClr>
                  <a:srgbClr val="C8DCB2"/>
                </a:buClr>
                <a:buFont typeface="幼圆" panose="02010509060101010101" pitchFamily="49" charset="-122"/>
                <a:buChar char=" "/>
                <a:defRPr sz="1600">
                  <a:solidFill>
                    <a:srgbClr val="6F6F6F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latin typeface="微软雅黑" panose="020B0503020204020204" pitchFamily="34" charset="-122"/>
                </a:rPr>
                <a:t>提供对象关系映射标签，支持对象关系组建维护 。</a:t>
              </a:r>
            </a:p>
          </p:txBody>
        </p:sp>
        <p:sp>
          <p:nvSpPr>
            <p:cNvPr id="31" name="TextBox 31"/>
            <p:cNvSpPr txBox="1">
              <a:spLocks noChangeArrowheads="1"/>
            </p:cNvSpPr>
            <p:nvPr/>
          </p:nvSpPr>
          <p:spPr bwMode="auto">
            <a:xfrm>
              <a:off x="3574" y="527"/>
              <a:ext cx="952" cy="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ts val="1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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algn="just">
                <a:lnSpc>
                  <a:spcPct val="130000"/>
                </a:lnSpc>
                <a:spcAft>
                  <a:spcPts val="600"/>
                </a:spcAft>
                <a:buClr>
                  <a:srgbClr val="C8DCB2"/>
                </a:buClr>
                <a:buFont typeface="幼圆" panose="02010509060101010101" pitchFamily="49" charset="-122"/>
                <a:buChar char=" "/>
                <a:defRPr sz="1600">
                  <a:solidFill>
                    <a:srgbClr val="6F6F6F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latin typeface="微软雅黑" panose="020B0503020204020204" pitchFamily="34" charset="-122"/>
                </a:rPr>
                <a:t>提供映射标签，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latin typeface="微软雅黑" panose="020B0503020204020204" pitchFamily="34" charset="-122"/>
                </a:rPr>
                <a:t>支持对象与数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latin typeface="微软雅黑" panose="020B0503020204020204" pitchFamily="34" charset="-122"/>
                </a:rPr>
                <a:t>据库</a:t>
              </a:r>
              <a:r>
                <a:rPr lang="zh-CN" altLang="en-US" sz="1200" dirty="0" smtClean="0">
                  <a:latin typeface="微软雅黑" panose="020B0503020204020204" pitchFamily="34" charset="-122"/>
                </a:rPr>
                <a:t>的</a:t>
              </a:r>
              <a:r>
                <a:rPr lang="en-US" altLang="zh-CN" sz="1200" dirty="0" smtClean="0">
                  <a:latin typeface="微软雅黑" panose="020B0503020204020204" pitchFamily="34" charset="-122"/>
                </a:rPr>
                <a:t>ORM</a:t>
              </a:r>
              <a:r>
                <a:rPr lang="zh-CN" altLang="en-US" sz="1200" dirty="0" smtClean="0">
                  <a:latin typeface="微软雅黑" panose="020B0503020204020204" pitchFamily="34" charset="-122"/>
                </a:rPr>
                <a:t>字</a:t>
              </a:r>
              <a:endParaRPr lang="zh-CN" altLang="en-US" sz="1200" dirty="0">
                <a:latin typeface="微软雅黑" panose="020B0503020204020204" pitchFamily="34" charset="-122"/>
              </a:endParaRP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latin typeface="微软雅黑" panose="020B0503020204020204" pitchFamily="34" charset="-122"/>
                </a:rPr>
                <a:t>段关系映射 。</a:t>
              </a:r>
            </a:p>
          </p:txBody>
        </p:sp>
        <p:sp>
          <p:nvSpPr>
            <p:cNvPr id="32" name="TextBox 31"/>
            <p:cNvSpPr txBox="1">
              <a:spLocks noChangeArrowheads="1"/>
            </p:cNvSpPr>
            <p:nvPr/>
          </p:nvSpPr>
          <p:spPr bwMode="auto">
            <a:xfrm>
              <a:off x="2512" y="1893"/>
              <a:ext cx="881" cy="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ts val="1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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algn="just">
                <a:lnSpc>
                  <a:spcPct val="130000"/>
                </a:lnSpc>
                <a:spcAft>
                  <a:spcPts val="600"/>
                </a:spcAft>
                <a:buClr>
                  <a:srgbClr val="C8DCB2"/>
                </a:buClr>
                <a:buFont typeface="幼圆" panose="02010509060101010101" pitchFamily="49" charset="-122"/>
                <a:buChar char=" "/>
                <a:defRPr sz="1600">
                  <a:solidFill>
                    <a:srgbClr val="6F6F6F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latin typeface="微软雅黑" panose="020B0503020204020204" pitchFamily="34" charset="-122"/>
                </a:rPr>
                <a:t>提供</a:t>
              </a:r>
              <a:r>
                <a:rPr lang="en-US" altLang="zh-CN" sz="1200">
                  <a:latin typeface="微软雅黑" panose="020B0503020204020204" pitchFamily="34" charset="-122"/>
                </a:rPr>
                <a:t>xml</a:t>
              </a:r>
              <a:r>
                <a:rPr lang="zh-CN" altLang="en-US" sz="1200">
                  <a:latin typeface="微软雅黑" panose="020B0503020204020204" pitchFamily="34" charset="-122"/>
                </a:rPr>
                <a:t>标签，支持编写动态</a:t>
              </a:r>
              <a:r>
                <a:rPr lang="en-US" altLang="zh-CN" sz="1200">
                  <a:latin typeface="微软雅黑" panose="020B0503020204020204" pitchFamily="34" charset="-122"/>
                </a:rPr>
                <a:t>sql</a:t>
              </a:r>
              <a:r>
                <a:rPr lang="zh-CN" altLang="en-US" sz="1200">
                  <a:latin typeface="微软雅黑" panose="020B0503020204020204" pitchFamily="34" charset="-122"/>
                </a:rPr>
                <a:t>。 </a:t>
              </a:r>
            </a:p>
          </p:txBody>
        </p:sp>
        <p:sp>
          <p:nvSpPr>
            <p:cNvPr id="33" name="TextBox 31"/>
            <p:cNvSpPr txBox="1">
              <a:spLocks noChangeArrowheads="1"/>
            </p:cNvSpPr>
            <p:nvPr/>
          </p:nvSpPr>
          <p:spPr bwMode="auto">
            <a:xfrm>
              <a:off x="4345" y="895"/>
              <a:ext cx="952" cy="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ts val="1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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algn="just">
                <a:lnSpc>
                  <a:spcPct val="130000"/>
                </a:lnSpc>
                <a:spcAft>
                  <a:spcPts val="600"/>
                </a:spcAft>
                <a:buClr>
                  <a:srgbClr val="C8DCB2"/>
                </a:buClr>
                <a:buFont typeface="幼圆" panose="02010509060101010101" pitchFamily="49" charset="-122"/>
                <a:buChar char=" "/>
                <a:defRPr sz="1600">
                  <a:solidFill>
                    <a:srgbClr val="6F6F6F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latin typeface="微软雅黑" panose="020B0503020204020204" pitchFamily="34" charset="-122"/>
                </a:rPr>
                <a:t>解除</a:t>
              </a:r>
              <a:r>
                <a:rPr lang="en-US" altLang="zh-CN" sz="1200">
                  <a:latin typeface="微软雅黑" panose="020B0503020204020204" pitchFamily="34" charset="-122"/>
                </a:rPr>
                <a:t>sql</a:t>
              </a:r>
              <a:r>
                <a:rPr lang="zh-CN" altLang="en-US" sz="1200">
                  <a:latin typeface="微软雅黑" panose="020B0503020204020204" pitchFamily="34" charset="-122"/>
                </a:rPr>
                <a:t>与程序代码的耦合。</a:t>
              </a:r>
              <a:endParaRPr lang="zh-CN" altLang="en-US"/>
            </a:p>
          </p:txBody>
        </p:sp>
        <p:sp>
          <p:nvSpPr>
            <p:cNvPr id="34" name="TextBox 31"/>
            <p:cNvSpPr txBox="1">
              <a:spLocks noChangeArrowheads="1"/>
            </p:cNvSpPr>
            <p:nvPr/>
          </p:nvSpPr>
          <p:spPr bwMode="auto">
            <a:xfrm>
              <a:off x="4896" y="1355"/>
              <a:ext cx="787" cy="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ts val="1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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algn="just">
                <a:lnSpc>
                  <a:spcPct val="130000"/>
                </a:lnSpc>
                <a:spcAft>
                  <a:spcPts val="600"/>
                </a:spcAft>
                <a:buClr>
                  <a:srgbClr val="C8DCB2"/>
                </a:buClr>
                <a:buFont typeface="幼圆" panose="02010509060101010101" pitchFamily="49" charset="-122"/>
                <a:buChar char=" "/>
                <a:defRPr sz="1600">
                  <a:solidFill>
                    <a:srgbClr val="6F6F6F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latin typeface="微软雅黑" panose="020B0503020204020204" pitchFamily="34" charset="-122"/>
                </a:rPr>
                <a:t>sql</a:t>
              </a:r>
              <a:r>
                <a:rPr lang="zh-CN" altLang="en-US" sz="1200">
                  <a:latin typeface="微软雅黑" panose="020B0503020204020204" pitchFamily="34" charset="-122"/>
                </a:rPr>
                <a:t>写在</a:t>
              </a:r>
              <a:r>
                <a:rPr lang="en-US" altLang="zh-CN" sz="1200">
                  <a:latin typeface="微软雅黑" panose="020B0503020204020204" pitchFamily="34" charset="-122"/>
                </a:rPr>
                <a:t>xml</a:t>
              </a:r>
              <a:r>
                <a:rPr lang="zh-CN" altLang="en-US" sz="1200">
                  <a:latin typeface="微软雅黑" panose="020B0503020204020204" pitchFamily="34" charset="-122"/>
                </a:rPr>
                <a:t>里，便于统一管理和优化。</a:t>
              </a:r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 rot="22680000">
              <a:off x="4345" y="1253"/>
              <a:ext cx="95" cy="221"/>
            </a:xfrm>
            <a:custGeom>
              <a:avLst/>
              <a:gdLst>
                <a:gd name="connsiteX0" fmla="*/ 135004 w 270008"/>
                <a:gd name="connsiteY0" fmla="*/ 0 h 637236"/>
                <a:gd name="connsiteX1" fmla="*/ 270008 w 270008"/>
                <a:gd name="connsiteY1" fmla="*/ 135004 h 637236"/>
                <a:gd name="connsiteX2" fmla="*/ 230467 w 270008"/>
                <a:gd name="connsiteY2" fmla="*/ 230466 h 637236"/>
                <a:gd name="connsiteX3" fmla="*/ 196340 w 270008"/>
                <a:gd name="connsiteY3" fmla="*/ 253475 h 637236"/>
                <a:gd name="connsiteX4" fmla="*/ 196340 w 270008"/>
                <a:gd name="connsiteY4" fmla="*/ 637236 h 637236"/>
                <a:gd name="connsiteX5" fmla="*/ 73669 w 270008"/>
                <a:gd name="connsiteY5" fmla="*/ 637236 h 637236"/>
                <a:gd name="connsiteX6" fmla="*/ 73669 w 270008"/>
                <a:gd name="connsiteY6" fmla="*/ 253476 h 637236"/>
                <a:gd name="connsiteX7" fmla="*/ 39541 w 270008"/>
                <a:gd name="connsiteY7" fmla="*/ 230466 h 637236"/>
                <a:gd name="connsiteX8" fmla="*/ 0 w 270008"/>
                <a:gd name="connsiteY8" fmla="*/ 135004 h 637236"/>
                <a:gd name="connsiteX9" fmla="*/ 135004 w 270008"/>
                <a:gd name="connsiteY9" fmla="*/ 0 h 63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008" h="637236">
                  <a:moveTo>
                    <a:pt x="135004" y="0"/>
                  </a:moveTo>
                  <a:cubicBezTo>
                    <a:pt x="209565" y="0"/>
                    <a:pt x="270008" y="60443"/>
                    <a:pt x="270008" y="135004"/>
                  </a:cubicBezTo>
                  <a:cubicBezTo>
                    <a:pt x="270008" y="172284"/>
                    <a:pt x="254898" y="206035"/>
                    <a:pt x="230467" y="230466"/>
                  </a:cubicBezTo>
                  <a:lnTo>
                    <a:pt x="196340" y="253475"/>
                  </a:lnTo>
                  <a:lnTo>
                    <a:pt x="196340" y="637236"/>
                  </a:lnTo>
                  <a:lnTo>
                    <a:pt x="73669" y="637236"/>
                  </a:lnTo>
                  <a:lnTo>
                    <a:pt x="73669" y="253476"/>
                  </a:lnTo>
                  <a:lnTo>
                    <a:pt x="39541" y="230466"/>
                  </a:lnTo>
                  <a:cubicBezTo>
                    <a:pt x="15111" y="206035"/>
                    <a:pt x="0" y="172284"/>
                    <a:pt x="0" y="135004"/>
                  </a:cubicBezTo>
                  <a:cubicBezTo>
                    <a:pt x="0" y="60443"/>
                    <a:pt x="60443" y="0"/>
                    <a:pt x="135004" y="0"/>
                  </a:cubicBezTo>
                  <a:close/>
                </a:path>
              </a:pathLst>
            </a:custGeom>
            <a:solidFill>
              <a:srgbClr val="1CADE4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 rot="20520000">
              <a:off x="3841" y="1250"/>
              <a:ext cx="95" cy="219"/>
            </a:xfrm>
            <a:custGeom>
              <a:avLst/>
              <a:gdLst>
                <a:gd name="connsiteX0" fmla="*/ 135004 w 270008"/>
                <a:gd name="connsiteY0" fmla="*/ 0 h 637236"/>
                <a:gd name="connsiteX1" fmla="*/ 270008 w 270008"/>
                <a:gd name="connsiteY1" fmla="*/ 135004 h 637236"/>
                <a:gd name="connsiteX2" fmla="*/ 230467 w 270008"/>
                <a:gd name="connsiteY2" fmla="*/ 230466 h 637236"/>
                <a:gd name="connsiteX3" fmla="*/ 196340 w 270008"/>
                <a:gd name="connsiteY3" fmla="*/ 253475 h 637236"/>
                <a:gd name="connsiteX4" fmla="*/ 196340 w 270008"/>
                <a:gd name="connsiteY4" fmla="*/ 637236 h 637236"/>
                <a:gd name="connsiteX5" fmla="*/ 73669 w 270008"/>
                <a:gd name="connsiteY5" fmla="*/ 637236 h 637236"/>
                <a:gd name="connsiteX6" fmla="*/ 73669 w 270008"/>
                <a:gd name="connsiteY6" fmla="*/ 253476 h 637236"/>
                <a:gd name="connsiteX7" fmla="*/ 39541 w 270008"/>
                <a:gd name="connsiteY7" fmla="*/ 230466 h 637236"/>
                <a:gd name="connsiteX8" fmla="*/ 0 w 270008"/>
                <a:gd name="connsiteY8" fmla="*/ 135004 h 637236"/>
                <a:gd name="connsiteX9" fmla="*/ 135004 w 270008"/>
                <a:gd name="connsiteY9" fmla="*/ 0 h 63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008" h="637236">
                  <a:moveTo>
                    <a:pt x="135004" y="0"/>
                  </a:moveTo>
                  <a:cubicBezTo>
                    <a:pt x="209565" y="0"/>
                    <a:pt x="270008" y="60443"/>
                    <a:pt x="270008" y="135004"/>
                  </a:cubicBezTo>
                  <a:cubicBezTo>
                    <a:pt x="270008" y="172284"/>
                    <a:pt x="254898" y="206035"/>
                    <a:pt x="230467" y="230466"/>
                  </a:cubicBezTo>
                  <a:lnTo>
                    <a:pt x="196340" y="253475"/>
                  </a:lnTo>
                  <a:lnTo>
                    <a:pt x="196340" y="637236"/>
                  </a:lnTo>
                  <a:lnTo>
                    <a:pt x="73669" y="637236"/>
                  </a:lnTo>
                  <a:lnTo>
                    <a:pt x="73669" y="253476"/>
                  </a:lnTo>
                  <a:lnTo>
                    <a:pt x="39541" y="230466"/>
                  </a:lnTo>
                  <a:cubicBezTo>
                    <a:pt x="15111" y="206035"/>
                    <a:pt x="0" y="172284"/>
                    <a:pt x="0" y="135004"/>
                  </a:cubicBezTo>
                  <a:cubicBezTo>
                    <a:pt x="0" y="60443"/>
                    <a:pt x="60443" y="0"/>
                    <a:pt x="135004" y="0"/>
                  </a:cubicBezTo>
                  <a:close/>
                </a:path>
              </a:pathLst>
            </a:custGeom>
            <a:solidFill>
              <a:srgbClr val="1CADE4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8" name="任意多边形 49"/>
            <p:cNvSpPr/>
            <p:nvPr/>
          </p:nvSpPr>
          <p:spPr>
            <a:xfrm rot="18360000">
              <a:off x="3440" y="1540"/>
              <a:ext cx="93" cy="226"/>
            </a:xfrm>
            <a:custGeom>
              <a:avLst/>
              <a:gdLst>
                <a:gd name="connsiteX0" fmla="*/ 135004 w 270008"/>
                <a:gd name="connsiteY0" fmla="*/ 0 h 637236"/>
                <a:gd name="connsiteX1" fmla="*/ 270008 w 270008"/>
                <a:gd name="connsiteY1" fmla="*/ 135004 h 637236"/>
                <a:gd name="connsiteX2" fmla="*/ 230467 w 270008"/>
                <a:gd name="connsiteY2" fmla="*/ 230466 h 637236"/>
                <a:gd name="connsiteX3" fmla="*/ 196340 w 270008"/>
                <a:gd name="connsiteY3" fmla="*/ 253475 h 637236"/>
                <a:gd name="connsiteX4" fmla="*/ 196340 w 270008"/>
                <a:gd name="connsiteY4" fmla="*/ 637236 h 637236"/>
                <a:gd name="connsiteX5" fmla="*/ 73669 w 270008"/>
                <a:gd name="connsiteY5" fmla="*/ 637236 h 637236"/>
                <a:gd name="connsiteX6" fmla="*/ 73669 w 270008"/>
                <a:gd name="connsiteY6" fmla="*/ 253476 h 637236"/>
                <a:gd name="connsiteX7" fmla="*/ 39541 w 270008"/>
                <a:gd name="connsiteY7" fmla="*/ 230466 h 637236"/>
                <a:gd name="connsiteX8" fmla="*/ 0 w 270008"/>
                <a:gd name="connsiteY8" fmla="*/ 135004 h 637236"/>
                <a:gd name="connsiteX9" fmla="*/ 135004 w 270008"/>
                <a:gd name="connsiteY9" fmla="*/ 0 h 63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008" h="637236">
                  <a:moveTo>
                    <a:pt x="135004" y="0"/>
                  </a:moveTo>
                  <a:cubicBezTo>
                    <a:pt x="209565" y="0"/>
                    <a:pt x="270008" y="60443"/>
                    <a:pt x="270008" y="135004"/>
                  </a:cubicBezTo>
                  <a:cubicBezTo>
                    <a:pt x="270008" y="172284"/>
                    <a:pt x="254898" y="206035"/>
                    <a:pt x="230467" y="230466"/>
                  </a:cubicBezTo>
                  <a:lnTo>
                    <a:pt x="196340" y="253475"/>
                  </a:lnTo>
                  <a:lnTo>
                    <a:pt x="196340" y="637236"/>
                  </a:lnTo>
                  <a:lnTo>
                    <a:pt x="73669" y="637236"/>
                  </a:lnTo>
                  <a:lnTo>
                    <a:pt x="73669" y="253476"/>
                  </a:lnTo>
                  <a:lnTo>
                    <a:pt x="39541" y="230466"/>
                  </a:lnTo>
                  <a:cubicBezTo>
                    <a:pt x="15111" y="206035"/>
                    <a:pt x="0" y="172284"/>
                    <a:pt x="0" y="135004"/>
                  </a:cubicBezTo>
                  <a:cubicBezTo>
                    <a:pt x="0" y="60443"/>
                    <a:pt x="60443" y="0"/>
                    <a:pt x="135004" y="0"/>
                  </a:cubicBezTo>
                  <a:close/>
                </a:path>
              </a:pathLst>
            </a:custGeom>
            <a:solidFill>
              <a:srgbClr val="1CADE4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 rot="24840000">
              <a:off x="4751" y="1534"/>
              <a:ext cx="93" cy="227"/>
            </a:xfrm>
            <a:custGeom>
              <a:avLst/>
              <a:gdLst>
                <a:gd name="connsiteX0" fmla="*/ 135004 w 270008"/>
                <a:gd name="connsiteY0" fmla="*/ 0 h 637236"/>
                <a:gd name="connsiteX1" fmla="*/ 270008 w 270008"/>
                <a:gd name="connsiteY1" fmla="*/ 135004 h 637236"/>
                <a:gd name="connsiteX2" fmla="*/ 230467 w 270008"/>
                <a:gd name="connsiteY2" fmla="*/ 230466 h 637236"/>
                <a:gd name="connsiteX3" fmla="*/ 196340 w 270008"/>
                <a:gd name="connsiteY3" fmla="*/ 253475 h 637236"/>
                <a:gd name="connsiteX4" fmla="*/ 196340 w 270008"/>
                <a:gd name="connsiteY4" fmla="*/ 637236 h 637236"/>
                <a:gd name="connsiteX5" fmla="*/ 73669 w 270008"/>
                <a:gd name="connsiteY5" fmla="*/ 637236 h 637236"/>
                <a:gd name="connsiteX6" fmla="*/ 73669 w 270008"/>
                <a:gd name="connsiteY6" fmla="*/ 253476 h 637236"/>
                <a:gd name="connsiteX7" fmla="*/ 39541 w 270008"/>
                <a:gd name="connsiteY7" fmla="*/ 230466 h 637236"/>
                <a:gd name="connsiteX8" fmla="*/ 0 w 270008"/>
                <a:gd name="connsiteY8" fmla="*/ 135004 h 637236"/>
                <a:gd name="connsiteX9" fmla="*/ 135004 w 270008"/>
                <a:gd name="connsiteY9" fmla="*/ 0 h 63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008" h="637236">
                  <a:moveTo>
                    <a:pt x="135004" y="0"/>
                  </a:moveTo>
                  <a:cubicBezTo>
                    <a:pt x="209565" y="0"/>
                    <a:pt x="270008" y="60443"/>
                    <a:pt x="270008" y="135004"/>
                  </a:cubicBezTo>
                  <a:cubicBezTo>
                    <a:pt x="270008" y="172284"/>
                    <a:pt x="254898" y="206035"/>
                    <a:pt x="230467" y="230466"/>
                  </a:cubicBezTo>
                  <a:lnTo>
                    <a:pt x="196340" y="253475"/>
                  </a:lnTo>
                  <a:lnTo>
                    <a:pt x="196340" y="637236"/>
                  </a:lnTo>
                  <a:lnTo>
                    <a:pt x="73669" y="637236"/>
                  </a:lnTo>
                  <a:lnTo>
                    <a:pt x="73669" y="253476"/>
                  </a:lnTo>
                  <a:lnTo>
                    <a:pt x="39541" y="230466"/>
                  </a:lnTo>
                  <a:cubicBezTo>
                    <a:pt x="15111" y="206035"/>
                    <a:pt x="0" y="172284"/>
                    <a:pt x="0" y="135004"/>
                  </a:cubicBezTo>
                  <a:cubicBezTo>
                    <a:pt x="0" y="60443"/>
                    <a:pt x="60443" y="0"/>
                    <a:pt x="135004" y="0"/>
                  </a:cubicBezTo>
                  <a:close/>
                </a:path>
              </a:pathLst>
            </a:custGeom>
            <a:solidFill>
              <a:srgbClr val="1CADE4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 rot="27000000">
              <a:off x="4898" y="1998"/>
              <a:ext cx="93" cy="227"/>
            </a:xfrm>
            <a:custGeom>
              <a:avLst/>
              <a:gdLst>
                <a:gd name="connsiteX0" fmla="*/ 135004 w 270008"/>
                <a:gd name="connsiteY0" fmla="*/ 0 h 637236"/>
                <a:gd name="connsiteX1" fmla="*/ 270008 w 270008"/>
                <a:gd name="connsiteY1" fmla="*/ 135004 h 637236"/>
                <a:gd name="connsiteX2" fmla="*/ 230467 w 270008"/>
                <a:gd name="connsiteY2" fmla="*/ 230466 h 637236"/>
                <a:gd name="connsiteX3" fmla="*/ 196340 w 270008"/>
                <a:gd name="connsiteY3" fmla="*/ 253475 h 637236"/>
                <a:gd name="connsiteX4" fmla="*/ 196340 w 270008"/>
                <a:gd name="connsiteY4" fmla="*/ 637236 h 637236"/>
                <a:gd name="connsiteX5" fmla="*/ 73669 w 270008"/>
                <a:gd name="connsiteY5" fmla="*/ 637236 h 637236"/>
                <a:gd name="connsiteX6" fmla="*/ 73669 w 270008"/>
                <a:gd name="connsiteY6" fmla="*/ 253476 h 637236"/>
                <a:gd name="connsiteX7" fmla="*/ 39541 w 270008"/>
                <a:gd name="connsiteY7" fmla="*/ 230466 h 637236"/>
                <a:gd name="connsiteX8" fmla="*/ 0 w 270008"/>
                <a:gd name="connsiteY8" fmla="*/ 135004 h 637236"/>
                <a:gd name="connsiteX9" fmla="*/ 135004 w 270008"/>
                <a:gd name="connsiteY9" fmla="*/ 0 h 63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008" h="637236">
                  <a:moveTo>
                    <a:pt x="135004" y="0"/>
                  </a:moveTo>
                  <a:cubicBezTo>
                    <a:pt x="209565" y="0"/>
                    <a:pt x="270008" y="60443"/>
                    <a:pt x="270008" y="135004"/>
                  </a:cubicBezTo>
                  <a:cubicBezTo>
                    <a:pt x="270008" y="172284"/>
                    <a:pt x="254898" y="206035"/>
                    <a:pt x="230467" y="230466"/>
                  </a:cubicBezTo>
                  <a:lnTo>
                    <a:pt x="196340" y="253475"/>
                  </a:lnTo>
                  <a:lnTo>
                    <a:pt x="196340" y="637236"/>
                  </a:lnTo>
                  <a:lnTo>
                    <a:pt x="73669" y="637236"/>
                  </a:lnTo>
                  <a:lnTo>
                    <a:pt x="73669" y="253476"/>
                  </a:lnTo>
                  <a:lnTo>
                    <a:pt x="39541" y="230466"/>
                  </a:lnTo>
                  <a:cubicBezTo>
                    <a:pt x="15111" y="206035"/>
                    <a:pt x="0" y="172284"/>
                    <a:pt x="0" y="135004"/>
                  </a:cubicBezTo>
                  <a:cubicBezTo>
                    <a:pt x="0" y="60443"/>
                    <a:pt x="60443" y="0"/>
                    <a:pt x="135004" y="0"/>
                  </a:cubicBezTo>
                  <a:close/>
                </a:path>
              </a:pathLst>
            </a:custGeom>
            <a:solidFill>
              <a:srgbClr val="1CADE4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 rot="16200000">
              <a:off x="3299" y="1999"/>
              <a:ext cx="93" cy="225"/>
            </a:xfrm>
            <a:custGeom>
              <a:avLst/>
              <a:gdLst>
                <a:gd name="connsiteX0" fmla="*/ 135004 w 270008"/>
                <a:gd name="connsiteY0" fmla="*/ 0 h 637236"/>
                <a:gd name="connsiteX1" fmla="*/ 270008 w 270008"/>
                <a:gd name="connsiteY1" fmla="*/ 135004 h 637236"/>
                <a:gd name="connsiteX2" fmla="*/ 230467 w 270008"/>
                <a:gd name="connsiteY2" fmla="*/ 230466 h 637236"/>
                <a:gd name="connsiteX3" fmla="*/ 196340 w 270008"/>
                <a:gd name="connsiteY3" fmla="*/ 253475 h 637236"/>
                <a:gd name="connsiteX4" fmla="*/ 196340 w 270008"/>
                <a:gd name="connsiteY4" fmla="*/ 637236 h 637236"/>
                <a:gd name="connsiteX5" fmla="*/ 73669 w 270008"/>
                <a:gd name="connsiteY5" fmla="*/ 637236 h 637236"/>
                <a:gd name="connsiteX6" fmla="*/ 73669 w 270008"/>
                <a:gd name="connsiteY6" fmla="*/ 253476 h 637236"/>
                <a:gd name="connsiteX7" fmla="*/ 39541 w 270008"/>
                <a:gd name="connsiteY7" fmla="*/ 230466 h 637236"/>
                <a:gd name="connsiteX8" fmla="*/ 0 w 270008"/>
                <a:gd name="connsiteY8" fmla="*/ 135004 h 637236"/>
                <a:gd name="connsiteX9" fmla="*/ 135004 w 270008"/>
                <a:gd name="connsiteY9" fmla="*/ 0 h 63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008" h="637236">
                  <a:moveTo>
                    <a:pt x="135004" y="0"/>
                  </a:moveTo>
                  <a:cubicBezTo>
                    <a:pt x="209565" y="0"/>
                    <a:pt x="270008" y="60443"/>
                    <a:pt x="270008" y="135004"/>
                  </a:cubicBezTo>
                  <a:cubicBezTo>
                    <a:pt x="270008" y="172284"/>
                    <a:pt x="254898" y="206035"/>
                    <a:pt x="230467" y="230466"/>
                  </a:cubicBezTo>
                  <a:lnTo>
                    <a:pt x="196340" y="253475"/>
                  </a:lnTo>
                  <a:lnTo>
                    <a:pt x="196340" y="637236"/>
                  </a:lnTo>
                  <a:lnTo>
                    <a:pt x="73669" y="637236"/>
                  </a:lnTo>
                  <a:lnTo>
                    <a:pt x="73669" y="253476"/>
                  </a:lnTo>
                  <a:lnTo>
                    <a:pt x="39541" y="230466"/>
                  </a:lnTo>
                  <a:cubicBezTo>
                    <a:pt x="15111" y="206035"/>
                    <a:pt x="0" y="172284"/>
                    <a:pt x="0" y="135004"/>
                  </a:cubicBezTo>
                  <a:cubicBezTo>
                    <a:pt x="0" y="60443"/>
                    <a:pt x="60443" y="0"/>
                    <a:pt x="135004" y="0"/>
                  </a:cubicBezTo>
                  <a:close/>
                </a:path>
              </a:pathLst>
            </a:custGeom>
            <a:solidFill>
              <a:srgbClr val="1CADE4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31"/>
            <p:cNvSpPr txBox="1">
              <a:spLocks noChangeArrowheads="1"/>
            </p:cNvSpPr>
            <p:nvPr/>
          </p:nvSpPr>
          <p:spPr bwMode="auto">
            <a:xfrm>
              <a:off x="5060" y="1933"/>
              <a:ext cx="623" cy="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10000"/>
                </a:lnSpc>
                <a:spcBef>
                  <a:spcPts val="1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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algn="just">
                <a:lnSpc>
                  <a:spcPct val="130000"/>
                </a:lnSpc>
                <a:spcAft>
                  <a:spcPts val="600"/>
                </a:spcAft>
                <a:buClr>
                  <a:srgbClr val="C8DCB2"/>
                </a:buClr>
                <a:buFont typeface="幼圆" panose="02010509060101010101" pitchFamily="49" charset="-122"/>
                <a:buChar char=" "/>
                <a:defRPr sz="1600">
                  <a:solidFill>
                    <a:srgbClr val="6F6F6F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latin typeface="微软雅黑" panose="020B0503020204020204" pitchFamily="34" charset="-122"/>
                </a:rPr>
                <a:t>易于上手和掌握 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404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563" y="549050"/>
            <a:ext cx="142130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1170799" y="1278520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96429" y="1419367"/>
            <a:ext cx="3003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成员分工</a:t>
            </a:r>
            <a:endParaRPr lang="zh-CN" altLang="en-US" sz="2400" dirty="0"/>
          </a:p>
        </p:txBody>
      </p:sp>
      <p:grpSp>
        <p:nvGrpSpPr>
          <p:cNvPr id="35" name="组合 34"/>
          <p:cNvGrpSpPr/>
          <p:nvPr/>
        </p:nvGrpSpPr>
        <p:grpSpPr>
          <a:xfrm>
            <a:off x="2406270" y="2261071"/>
            <a:ext cx="8019371" cy="3903881"/>
            <a:chOff x="2885075" y="2245969"/>
            <a:chExt cx="8019371" cy="3903881"/>
          </a:xfrm>
        </p:grpSpPr>
        <p:sp>
          <p:nvSpPr>
            <p:cNvPr id="44" name="椭圆 43"/>
            <p:cNvSpPr/>
            <p:nvPr/>
          </p:nvSpPr>
          <p:spPr>
            <a:xfrm flipH="1">
              <a:off x="2895738" y="5127304"/>
              <a:ext cx="880128" cy="34499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flipH="1">
              <a:off x="7786549" y="3910215"/>
              <a:ext cx="1141026" cy="4472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 flipH="1">
              <a:off x="5518010" y="4394189"/>
              <a:ext cx="1072084" cy="42023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Gruppieren 62"/>
            <p:cNvGrpSpPr/>
            <p:nvPr/>
          </p:nvGrpSpPr>
          <p:grpSpPr bwMode="gray">
            <a:xfrm>
              <a:off x="5531138" y="2245969"/>
              <a:ext cx="1025166" cy="2372170"/>
              <a:chOff x="4081115" y="2124337"/>
              <a:chExt cx="1009105" cy="2461894"/>
            </a:xfrm>
          </p:grpSpPr>
          <p:sp>
            <p:nvSpPr>
              <p:cNvPr id="71" name="Freeform 6"/>
              <p:cNvSpPr>
                <a:spLocks noEditPoints="1"/>
              </p:cNvSpPr>
              <p:nvPr/>
            </p:nvSpPr>
            <p:spPr bwMode="gray">
              <a:xfrm>
                <a:off x="4081115" y="2124337"/>
                <a:ext cx="1009105" cy="2461894"/>
              </a:xfrm>
              <a:custGeom>
                <a:avLst/>
                <a:gdLst/>
                <a:ahLst/>
                <a:cxnLst>
                  <a:cxn ang="0">
                    <a:pos x="389" y="267"/>
                  </a:cxn>
                  <a:cxn ang="0">
                    <a:pos x="347" y="187"/>
                  </a:cxn>
                  <a:cxn ang="0">
                    <a:pos x="280" y="167"/>
                  </a:cxn>
                  <a:cxn ang="0">
                    <a:pos x="251" y="156"/>
                  </a:cxn>
                  <a:cxn ang="0">
                    <a:pos x="252" y="141"/>
                  </a:cxn>
                  <a:cxn ang="0">
                    <a:pos x="276" y="80"/>
                  </a:cxn>
                  <a:cxn ang="0">
                    <a:pos x="223" y="0"/>
                  </a:cxn>
                  <a:cxn ang="0">
                    <a:pos x="170" y="36"/>
                  </a:cxn>
                  <a:cxn ang="0">
                    <a:pos x="169" y="98"/>
                  </a:cxn>
                  <a:cxn ang="0">
                    <a:pos x="178" y="142"/>
                  </a:cxn>
                  <a:cxn ang="0">
                    <a:pos x="170" y="156"/>
                  </a:cxn>
                  <a:cxn ang="0">
                    <a:pos x="154" y="166"/>
                  </a:cxn>
                  <a:cxn ang="0">
                    <a:pos x="80" y="184"/>
                  </a:cxn>
                  <a:cxn ang="0">
                    <a:pos x="29" y="282"/>
                  </a:cxn>
                  <a:cxn ang="0">
                    <a:pos x="6" y="322"/>
                  </a:cxn>
                  <a:cxn ang="0">
                    <a:pos x="18" y="388"/>
                  </a:cxn>
                  <a:cxn ang="0">
                    <a:pos x="38" y="422"/>
                  </a:cxn>
                  <a:cxn ang="0">
                    <a:pos x="76" y="559"/>
                  </a:cxn>
                  <a:cxn ang="0">
                    <a:pos x="116" y="575"/>
                  </a:cxn>
                  <a:cxn ang="0">
                    <a:pos x="107" y="705"/>
                  </a:cxn>
                  <a:cxn ang="0">
                    <a:pos x="109" y="755"/>
                  </a:cxn>
                  <a:cxn ang="0">
                    <a:pos x="106" y="770"/>
                  </a:cxn>
                  <a:cxn ang="0">
                    <a:pos x="104" y="804"/>
                  </a:cxn>
                  <a:cxn ang="0">
                    <a:pos x="112" y="927"/>
                  </a:cxn>
                  <a:cxn ang="0">
                    <a:pos x="111" y="994"/>
                  </a:cxn>
                  <a:cxn ang="0">
                    <a:pos x="97" y="1030"/>
                  </a:cxn>
                  <a:cxn ang="0">
                    <a:pos x="157" y="1013"/>
                  </a:cxn>
                  <a:cxn ang="0">
                    <a:pos x="173" y="986"/>
                  </a:cxn>
                  <a:cxn ang="0">
                    <a:pos x="194" y="883"/>
                  </a:cxn>
                  <a:cxn ang="0">
                    <a:pos x="196" y="789"/>
                  </a:cxn>
                  <a:cxn ang="0">
                    <a:pos x="213" y="650"/>
                  </a:cxn>
                  <a:cxn ang="0">
                    <a:pos x="217" y="818"/>
                  </a:cxn>
                  <a:cxn ang="0">
                    <a:pos x="204" y="942"/>
                  </a:cxn>
                  <a:cxn ang="0">
                    <a:pos x="238" y="1002"/>
                  </a:cxn>
                  <a:cxn ang="0">
                    <a:pos x="298" y="1015"/>
                  </a:cxn>
                  <a:cxn ang="0">
                    <a:pos x="281" y="944"/>
                  </a:cxn>
                  <a:cxn ang="0">
                    <a:pos x="307" y="747"/>
                  </a:cxn>
                  <a:cxn ang="0">
                    <a:pos x="319" y="574"/>
                  </a:cxn>
                  <a:cxn ang="0">
                    <a:pos x="326" y="522"/>
                  </a:cxn>
                  <a:cxn ang="0">
                    <a:pos x="327" y="559"/>
                  </a:cxn>
                  <a:cxn ang="0">
                    <a:pos x="376" y="431"/>
                  </a:cxn>
                  <a:cxn ang="0">
                    <a:pos x="413" y="360"/>
                  </a:cxn>
                  <a:cxn ang="0">
                    <a:pos x="424" y="313"/>
                  </a:cxn>
                  <a:cxn ang="0">
                    <a:pos x="68" y="330"/>
                  </a:cxn>
                  <a:cxn ang="0">
                    <a:pos x="80" y="391"/>
                  </a:cxn>
                  <a:cxn ang="0">
                    <a:pos x="345" y="311"/>
                  </a:cxn>
                </a:cxnLst>
                <a:rect l="0" t="0" r="r" b="b"/>
                <a:pathLst>
                  <a:path w="425" h="1036">
                    <a:moveTo>
                      <a:pt x="424" y="313"/>
                    </a:moveTo>
                    <a:cubicBezTo>
                      <a:pt x="418" y="306"/>
                      <a:pt x="414" y="296"/>
                      <a:pt x="408" y="288"/>
                    </a:cubicBezTo>
                    <a:cubicBezTo>
                      <a:pt x="404" y="281"/>
                      <a:pt x="395" y="275"/>
                      <a:pt x="389" y="267"/>
                    </a:cubicBezTo>
                    <a:cubicBezTo>
                      <a:pt x="384" y="261"/>
                      <a:pt x="382" y="256"/>
                      <a:pt x="372" y="255"/>
                    </a:cubicBezTo>
                    <a:cubicBezTo>
                      <a:pt x="371" y="239"/>
                      <a:pt x="365" y="229"/>
                      <a:pt x="356" y="223"/>
                    </a:cubicBezTo>
                    <a:cubicBezTo>
                      <a:pt x="359" y="210"/>
                      <a:pt x="351" y="200"/>
                      <a:pt x="347" y="187"/>
                    </a:cubicBezTo>
                    <a:cubicBezTo>
                      <a:pt x="343" y="178"/>
                      <a:pt x="341" y="179"/>
                      <a:pt x="328" y="177"/>
                    </a:cubicBezTo>
                    <a:cubicBezTo>
                      <a:pt x="322" y="176"/>
                      <a:pt x="316" y="175"/>
                      <a:pt x="311" y="174"/>
                    </a:cubicBezTo>
                    <a:cubicBezTo>
                      <a:pt x="300" y="172"/>
                      <a:pt x="288" y="168"/>
                      <a:pt x="280" y="167"/>
                    </a:cubicBezTo>
                    <a:cubicBezTo>
                      <a:pt x="275" y="166"/>
                      <a:pt x="269" y="167"/>
                      <a:pt x="265" y="166"/>
                    </a:cubicBezTo>
                    <a:cubicBezTo>
                      <a:pt x="259" y="164"/>
                      <a:pt x="256" y="161"/>
                      <a:pt x="252" y="158"/>
                    </a:cubicBezTo>
                    <a:cubicBezTo>
                      <a:pt x="251" y="157"/>
                      <a:pt x="251" y="157"/>
                      <a:pt x="251" y="156"/>
                    </a:cubicBezTo>
                    <a:cubicBezTo>
                      <a:pt x="251" y="156"/>
                      <a:pt x="251" y="155"/>
                      <a:pt x="250" y="153"/>
                    </a:cubicBezTo>
                    <a:cubicBezTo>
                      <a:pt x="249" y="151"/>
                      <a:pt x="248" y="150"/>
                      <a:pt x="248" y="149"/>
                    </a:cubicBezTo>
                    <a:cubicBezTo>
                      <a:pt x="249" y="146"/>
                      <a:pt x="250" y="144"/>
                      <a:pt x="252" y="141"/>
                    </a:cubicBezTo>
                    <a:cubicBezTo>
                      <a:pt x="256" y="133"/>
                      <a:pt x="258" y="120"/>
                      <a:pt x="261" y="113"/>
                    </a:cubicBezTo>
                    <a:cubicBezTo>
                      <a:pt x="263" y="108"/>
                      <a:pt x="269" y="105"/>
                      <a:pt x="270" y="100"/>
                    </a:cubicBezTo>
                    <a:cubicBezTo>
                      <a:pt x="273" y="94"/>
                      <a:pt x="272" y="87"/>
                      <a:pt x="276" y="80"/>
                    </a:cubicBezTo>
                    <a:cubicBezTo>
                      <a:pt x="276" y="76"/>
                      <a:pt x="274" y="75"/>
                      <a:pt x="271" y="75"/>
                    </a:cubicBezTo>
                    <a:cubicBezTo>
                      <a:pt x="284" y="54"/>
                      <a:pt x="270" y="22"/>
                      <a:pt x="255" y="11"/>
                    </a:cubicBezTo>
                    <a:cubicBezTo>
                      <a:pt x="243" y="9"/>
                      <a:pt x="235" y="3"/>
                      <a:pt x="223" y="0"/>
                    </a:cubicBezTo>
                    <a:cubicBezTo>
                      <a:pt x="222" y="1"/>
                      <a:pt x="220" y="1"/>
                      <a:pt x="219" y="1"/>
                    </a:cubicBezTo>
                    <a:cubicBezTo>
                      <a:pt x="197" y="3"/>
                      <a:pt x="188" y="15"/>
                      <a:pt x="176" y="25"/>
                    </a:cubicBezTo>
                    <a:cubicBezTo>
                      <a:pt x="176" y="30"/>
                      <a:pt x="172" y="30"/>
                      <a:pt x="170" y="36"/>
                    </a:cubicBezTo>
                    <a:cubicBezTo>
                      <a:pt x="168" y="46"/>
                      <a:pt x="173" y="66"/>
                      <a:pt x="165" y="71"/>
                    </a:cubicBezTo>
                    <a:cubicBezTo>
                      <a:pt x="165" y="74"/>
                      <a:pt x="165" y="76"/>
                      <a:pt x="166" y="79"/>
                    </a:cubicBezTo>
                    <a:cubicBezTo>
                      <a:pt x="169" y="83"/>
                      <a:pt x="167" y="92"/>
                      <a:pt x="169" y="98"/>
                    </a:cubicBezTo>
                    <a:cubicBezTo>
                      <a:pt x="171" y="102"/>
                      <a:pt x="173" y="103"/>
                      <a:pt x="177" y="105"/>
                    </a:cubicBezTo>
                    <a:cubicBezTo>
                      <a:pt x="177" y="120"/>
                      <a:pt x="182" y="137"/>
                      <a:pt x="177" y="147"/>
                    </a:cubicBezTo>
                    <a:cubicBezTo>
                      <a:pt x="177" y="146"/>
                      <a:pt x="178" y="144"/>
                      <a:pt x="178" y="142"/>
                    </a:cubicBezTo>
                    <a:cubicBezTo>
                      <a:pt x="176" y="144"/>
                      <a:pt x="175" y="147"/>
                      <a:pt x="173" y="152"/>
                    </a:cubicBezTo>
                    <a:cubicBezTo>
                      <a:pt x="173" y="152"/>
                      <a:pt x="172" y="154"/>
                      <a:pt x="172" y="155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69" y="156"/>
                      <a:pt x="169" y="156"/>
                      <a:pt x="169" y="156"/>
                    </a:cubicBezTo>
                    <a:cubicBezTo>
                      <a:pt x="168" y="157"/>
                      <a:pt x="168" y="157"/>
                      <a:pt x="168" y="158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49" y="168"/>
                      <a:pt x="143" y="169"/>
                      <a:pt x="137" y="171"/>
                    </a:cubicBezTo>
                    <a:cubicBezTo>
                      <a:pt x="125" y="174"/>
                      <a:pt x="112" y="176"/>
                      <a:pt x="99" y="179"/>
                    </a:cubicBezTo>
                    <a:cubicBezTo>
                      <a:pt x="92" y="181"/>
                      <a:pt x="84" y="182"/>
                      <a:pt x="80" y="184"/>
                    </a:cubicBezTo>
                    <a:cubicBezTo>
                      <a:pt x="68" y="190"/>
                      <a:pt x="68" y="210"/>
                      <a:pt x="64" y="223"/>
                    </a:cubicBezTo>
                    <a:cubicBezTo>
                      <a:pt x="59" y="236"/>
                      <a:pt x="46" y="244"/>
                      <a:pt x="48" y="260"/>
                    </a:cubicBezTo>
                    <a:cubicBezTo>
                      <a:pt x="42" y="267"/>
                      <a:pt x="34" y="273"/>
                      <a:pt x="29" y="282"/>
                    </a:cubicBezTo>
                    <a:cubicBezTo>
                      <a:pt x="27" y="286"/>
                      <a:pt x="26" y="290"/>
                      <a:pt x="23" y="295"/>
                    </a:cubicBezTo>
                    <a:cubicBezTo>
                      <a:pt x="21" y="299"/>
                      <a:pt x="18" y="301"/>
                      <a:pt x="16" y="305"/>
                    </a:cubicBezTo>
                    <a:cubicBezTo>
                      <a:pt x="13" y="311"/>
                      <a:pt x="9" y="317"/>
                      <a:pt x="6" y="322"/>
                    </a:cubicBezTo>
                    <a:cubicBezTo>
                      <a:pt x="0" y="330"/>
                      <a:pt x="4" y="347"/>
                      <a:pt x="8" y="358"/>
                    </a:cubicBezTo>
                    <a:cubicBezTo>
                      <a:pt x="8" y="359"/>
                      <a:pt x="10" y="363"/>
                      <a:pt x="11" y="365"/>
                    </a:cubicBezTo>
                    <a:cubicBezTo>
                      <a:pt x="13" y="374"/>
                      <a:pt x="15" y="380"/>
                      <a:pt x="18" y="388"/>
                    </a:cubicBezTo>
                    <a:cubicBezTo>
                      <a:pt x="21" y="393"/>
                      <a:pt x="23" y="398"/>
                      <a:pt x="25" y="402"/>
                    </a:cubicBezTo>
                    <a:cubicBezTo>
                      <a:pt x="27" y="405"/>
                      <a:pt x="30" y="408"/>
                      <a:pt x="32" y="411"/>
                    </a:cubicBezTo>
                    <a:cubicBezTo>
                      <a:pt x="35" y="415"/>
                      <a:pt x="36" y="419"/>
                      <a:pt x="38" y="422"/>
                    </a:cubicBezTo>
                    <a:cubicBezTo>
                      <a:pt x="43" y="429"/>
                      <a:pt x="50" y="434"/>
                      <a:pt x="52" y="442"/>
                    </a:cubicBezTo>
                    <a:cubicBezTo>
                      <a:pt x="62" y="449"/>
                      <a:pt x="71" y="456"/>
                      <a:pt x="77" y="467"/>
                    </a:cubicBezTo>
                    <a:cubicBezTo>
                      <a:pt x="76" y="496"/>
                      <a:pt x="76" y="528"/>
                      <a:pt x="76" y="559"/>
                    </a:cubicBezTo>
                    <a:cubicBezTo>
                      <a:pt x="83" y="563"/>
                      <a:pt x="100" y="572"/>
                      <a:pt x="107" y="566"/>
                    </a:cubicBezTo>
                    <a:cubicBezTo>
                      <a:pt x="109" y="564"/>
                      <a:pt x="110" y="562"/>
                      <a:pt x="110" y="560"/>
                    </a:cubicBezTo>
                    <a:cubicBezTo>
                      <a:pt x="112" y="565"/>
                      <a:pt x="115" y="570"/>
                      <a:pt x="116" y="575"/>
                    </a:cubicBezTo>
                    <a:cubicBezTo>
                      <a:pt x="117" y="580"/>
                      <a:pt x="114" y="586"/>
                      <a:pt x="113" y="592"/>
                    </a:cubicBezTo>
                    <a:cubicBezTo>
                      <a:pt x="110" y="612"/>
                      <a:pt x="110" y="632"/>
                      <a:pt x="110" y="657"/>
                    </a:cubicBezTo>
                    <a:cubicBezTo>
                      <a:pt x="109" y="674"/>
                      <a:pt x="106" y="691"/>
                      <a:pt x="107" y="705"/>
                    </a:cubicBezTo>
                    <a:cubicBezTo>
                      <a:pt x="107" y="709"/>
                      <a:pt x="110" y="713"/>
                      <a:pt x="110" y="717"/>
                    </a:cubicBezTo>
                    <a:cubicBezTo>
                      <a:pt x="112" y="726"/>
                      <a:pt x="113" y="738"/>
                      <a:pt x="112" y="746"/>
                    </a:cubicBezTo>
                    <a:cubicBezTo>
                      <a:pt x="111" y="749"/>
                      <a:pt x="110" y="752"/>
                      <a:pt x="109" y="755"/>
                    </a:cubicBezTo>
                    <a:cubicBezTo>
                      <a:pt x="108" y="758"/>
                      <a:pt x="108" y="761"/>
                      <a:pt x="107" y="764"/>
                    </a:cubicBezTo>
                    <a:cubicBezTo>
                      <a:pt x="107" y="764"/>
                      <a:pt x="106" y="764"/>
                      <a:pt x="106" y="764"/>
                    </a:cubicBezTo>
                    <a:cubicBezTo>
                      <a:pt x="105" y="765"/>
                      <a:pt x="106" y="768"/>
                      <a:pt x="106" y="770"/>
                    </a:cubicBezTo>
                    <a:cubicBezTo>
                      <a:pt x="106" y="772"/>
                      <a:pt x="105" y="774"/>
                      <a:pt x="104" y="775"/>
                    </a:cubicBezTo>
                    <a:cubicBezTo>
                      <a:pt x="104" y="782"/>
                      <a:pt x="106" y="789"/>
                      <a:pt x="106" y="795"/>
                    </a:cubicBezTo>
                    <a:cubicBezTo>
                      <a:pt x="105" y="798"/>
                      <a:pt x="104" y="801"/>
                      <a:pt x="104" y="804"/>
                    </a:cubicBezTo>
                    <a:cubicBezTo>
                      <a:pt x="104" y="819"/>
                      <a:pt x="105" y="834"/>
                      <a:pt x="106" y="848"/>
                    </a:cubicBezTo>
                    <a:cubicBezTo>
                      <a:pt x="106" y="862"/>
                      <a:pt x="105" y="877"/>
                      <a:pt x="106" y="890"/>
                    </a:cubicBezTo>
                    <a:cubicBezTo>
                      <a:pt x="107" y="903"/>
                      <a:pt x="112" y="915"/>
                      <a:pt x="112" y="927"/>
                    </a:cubicBezTo>
                    <a:cubicBezTo>
                      <a:pt x="111" y="936"/>
                      <a:pt x="104" y="945"/>
                      <a:pt x="103" y="952"/>
                    </a:cubicBezTo>
                    <a:cubicBezTo>
                      <a:pt x="102" y="966"/>
                      <a:pt x="110" y="976"/>
                      <a:pt x="111" y="988"/>
                    </a:cubicBezTo>
                    <a:cubicBezTo>
                      <a:pt x="111" y="989"/>
                      <a:pt x="111" y="991"/>
                      <a:pt x="111" y="994"/>
                    </a:cubicBezTo>
                    <a:cubicBezTo>
                      <a:pt x="110" y="996"/>
                      <a:pt x="105" y="1000"/>
                      <a:pt x="109" y="1001"/>
                    </a:cubicBezTo>
                    <a:cubicBezTo>
                      <a:pt x="103" y="1004"/>
                      <a:pt x="101" y="1014"/>
                      <a:pt x="96" y="1021"/>
                    </a:cubicBezTo>
                    <a:cubicBezTo>
                      <a:pt x="96" y="1024"/>
                      <a:pt x="97" y="1027"/>
                      <a:pt x="97" y="1030"/>
                    </a:cubicBezTo>
                    <a:cubicBezTo>
                      <a:pt x="98" y="1032"/>
                      <a:pt x="99" y="1035"/>
                      <a:pt x="102" y="1036"/>
                    </a:cubicBezTo>
                    <a:cubicBezTo>
                      <a:pt x="117" y="1035"/>
                      <a:pt x="132" y="1034"/>
                      <a:pt x="148" y="1033"/>
                    </a:cubicBezTo>
                    <a:cubicBezTo>
                      <a:pt x="158" y="1030"/>
                      <a:pt x="159" y="1022"/>
                      <a:pt x="157" y="1013"/>
                    </a:cubicBezTo>
                    <a:cubicBezTo>
                      <a:pt x="159" y="1010"/>
                      <a:pt x="163" y="1010"/>
                      <a:pt x="166" y="1009"/>
                    </a:cubicBezTo>
                    <a:cubicBezTo>
                      <a:pt x="170" y="1007"/>
                      <a:pt x="173" y="1006"/>
                      <a:pt x="174" y="1003"/>
                    </a:cubicBezTo>
                    <a:cubicBezTo>
                      <a:pt x="174" y="998"/>
                      <a:pt x="174" y="992"/>
                      <a:pt x="173" y="986"/>
                    </a:cubicBezTo>
                    <a:cubicBezTo>
                      <a:pt x="179" y="977"/>
                      <a:pt x="184" y="966"/>
                      <a:pt x="189" y="956"/>
                    </a:cubicBezTo>
                    <a:cubicBezTo>
                      <a:pt x="193" y="948"/>
                      <a:pt x="191" y="931"/>
                      <a:pt x="191" y="917"/>
                    </a:cubicBezTo>
                    <a:cubicBezTo>
                      <a:pt x="191" y="906"/>
                      <a:pt x="193" y="894"/>
                      <a:pt x="194" y="883"/>
                    </a:cubicBezTo>
                    <a:cubicBezTo>
                      <a:pt x="194" y="864"/>
                      <a:pt x="189" y="845"/>
                      <a:pt x="190" y="826"/>
                    </a:cubicBezTo>
                    <a:cubicBezTo>
                      <a:pt x="190" y="821"/>
                      <a:pt x="192" y="815"/>
                      <a:pt x="193" y="809"/>
                    </a:cubicBezTo>
                    <a:cubicBezTo>
                      <a:pt x="194" y="803"/>
                      <a:pt x="195" y="796"/>
                      <a:pt x="196" y="789"/>
                    </a:cubicBezTo>
                    <a:cubicBezTo>
                      <a:pt x="198" y="778"/>
                      <a:pt x="202" y="765"/>
                      <a:pt x="203" y="754"/>
                    </a:cubicBezTo>
                    <a:cubicBezTo>
                      <a:pt x="204" y="734"/>
                      <a:pt x="199" y="714"/>
                      <a:pt x="201" y="697"/>
                    </a:cubicBezTo>
                    <a:cubicBezTo>
                      <a:pt x="202" y="681"/>
                      <a:pt x="211" y="666"/>
                      <a:pt x="213" y="650"/>
                    </a:cubicBezTo>
                    <a:cubicBezTo>
                      <a:pt x="214" y="630"/>
                      <a:pt x="207" y="610"/>
                      <a:pt x="216" y="592"/>
                    </a:cubicBezTo>
                    <a:cubicBezTo>
                      <a:pt x="218" y="637"/>
                      <a:pt x="213" y="688"/>
                      <a:pt x="216" y="741"/>
                    </a:cubicBezTo>
                    <a:cubicBezTo>
                      <a:pt x="217" y="766"/>
                      <a:pt x="218" y="792"/>
                      <a:pt x="217" y="818"/>
                    </a:cubicBezTo>
                    <a:cubicBezTo>
                      <a:pt x="217" y="831"/>
                      <a:pt x="218" y="844"/>
                      <a:pt x="219" y="857"/>
                    </a:cubicBezTo>
                    <a:cubicBezTo>
                      <a:pt x="219" y="871"/>
                      <a:pt x="222" y="886"/>
                      <a:pt x="221" y="898"/>
                    </a:cubicBezTo>
                    <a:cubicBezTo>
                      <a:pt x="219" y="912"/>
                      <a:pt x="205" y="928"/>
                      <a:pt x="204" y="942"/>
                    </a:cubicBezTo>
                    <a:cubicBezTo>
                      <a:pt x="204" y="956"/>
                      <a:pt x="212" y="966"/>
                      <a:pt x="219" y="974"/>
                    </a:cubicBezTo>
                    <a:cubicBezTo>
                      <a:pt x="219" y="982"/>
                      <a:pt x="220" y="990"/>
                      <a:pt x="219" y="996"/>
                    </a:cubicBezTo>
                    <a:cubicBezTo>
                      <a:pt x="224" y="999"/>
                      <a:pt x="231" y="1000"/>
                      <a:pt x="238" y="1002"/>
                    </a:cubicBezTo>
                    <a:cubicBezTo>
                      <a:pt x="238" y="1008"/>
                      <a:pt x="238" y="1015"/>
                      <a:pt x="240" y="1020"/>
                    </a:cubicBezTo>
                    <a:cubicBezTo>
                      <a:pt x="252" y="1024"/>
                      <a:pt x="265" y="1022"/>
                      <a:pt x="279" y="1020"/>
                    </a:cubicBezTo>
                    <a:cubicBezTo>
                      <a:pt x="286" y="1019"/>
                      <a:pt x="294" y="1019"/>
                      <a:pt x="298" y="1015"/>
                    </a:cubicBezTo>
                    <a:cubicBezTo>
                      <a:pt x="297" y="993"/>
                      <a:pt x="282" y="989"/>
                      <a:pt x="276" y="973"/>
                    </a:cubicBezTo>
                    <a:cubicBezTo>
                      <a:pt x="277" y="973"/>
                      <a:pt x="277" y="973"/>
                      <a:pt x="277" y="973"/>
                    </a:cubicBezTo>
                    <a:cubicBezTo>
                      <a:pt x="278" y="964"/>
                      <a:pt x="282" y="953"/>
                      <a:pt x="281" y="944"/>
                    </a:cubicBezTo>
                    <a:cubicBezTo>
                      <a:pt x="280" y="935"/>
                      <a:pt x="274" y="932"/>
                      <a:pt x="269" y="926"/>
                    </a:cubicBezTo>
                    <a:cubicBezTo>
                      <a:pt x="284" y="908"/>
                      <a:pt x="286" y="881"/>
                      <a:pt x="291" y="854"/>
                    </a:cubicBezTo>
                    <a:cubicBezTo>
                      <a:pt x="297" y="820"/>
                      <a:pt x="303" y="784"/>
                      <a:pt x="307" y="747"/>
                    </a:cubicBezTo>
                    <a:cubicBezTo>
                      <a:pt x="308" y="728"/>
                      <a:pt x="308" y="708"/>
                      <a:pt x="310" y="689"/>
                    </a:cubicBezTo>
                    <a:cubicBezTo>
                      <a:pt x="312" y="671"/>
                      <a:pt x="317" y="653"/>
                      <a:pt x="319" y="636"/>
                    </a:cubicBezTo>
                    <a:cubicBezTo>
                      <a:pt x="321" y="615"/>
                      <a:pt x="317" y="595"/>
                      <a:pt x="319" y="574"/>
                    </a:cubicBezTo>
                    <a:cubicBezTo>
                      <a:pt x="319" y="570"/>
                      <a:pt x="321" y="566"/>
                      <a:pt x="321" y="562"/>
                    </a:cubicBezTo>
                    <a:cubicBezTo>
                      <a:pt x="321" y="557"/>
                      <a:pt x="320" y="552"/>
                      <a:pt x="321" y="547"/>
                    </a:cubicBezTo>
                    <a:cubicBezTo>
                      <a:pt x="322" y="539"/>
                      <a:pt x="324" y="530"/>
                      <a:pt x="326" y="522"/>
                    </a:cubicBezTo>
                    <a:cubicBezTo>
                      <a:pt x="326" y="522"/>
                      <a:pt x="326" y="522"/>
                      <a:pt x="326" y="522"/>
                    </a:cubicBezTo>
                    <a:cubicBezTo>
                      <a:pt x="326" y="529"/>
                      <a:pt x="322" y="535"/>
                      <a:pt x="323" y="541"/>
                    </a:cubicBezTo>
                    <a:cubicBezTo>
                      <a:pt x="323" y="547"/>
                      <a:pt x="325" y="554"/>
                      <a:pt x="327" y="559"/>
                    </a:cubicBezTo>
                    <a:cubicBezTo>
                      <a:pt x="329" y="565"/>
                      <a:pt x="332" y="570"/>
                      <a:pt x="336" y="573"/>
                    </a:cubicBezTo>
                    <a:cubicBezTo>
                      <a:pt x="357" y="569"/>
                      <a:pt x="378" y="564"/>
                      <a:pt x="395" y="556"/>
                    </a:cubicBezTo>
                    <a:cubicBezTo>
                      <a:pt x="389" y="514"/>
                      <a:pt x="383" y="469"/>
                      <a:pt x="376" y="431"/>
                    </a:cubicBezTo>
                    <a:cubicBezTo>
                      <a:pt x="382" y="422"/>
                      <a:pt x="387" y="414"/>
                      <a:pt x="393" y="405"/>
                    </a:cubicBezTo>
                    <a:cubicBezTo>
                      <a:pt x="398" y="397"/>
                      <a:pt x="408" y="391"/>
                      <a:pt x="411" y="382"/>
                    </a:cubicBezTo>
                    <a:cubicBezTo>
                      <a:pt x="413" y="375"/>
                      <a:pt x="411" y="367"/>
                      <a:pt x="413" y="360"/>
                    </a:cubicBezTo>
                    <a:cubicBezTo>
                      <a:pt x="415" y="354"/>
                      <a:pt x="420" y="349"/>
                      <a:pt x="421" y="343"/>
                    </a:cubicBezTo>
                    <a:cubicBezTo>
                      <a:pt x="423" y="336"/>
                      <a:pt x="422" y="326"/>
                      <a:pt x="425" y="319"/>
                    </a:cubicBezTo>
                    <a:cubicBezTo>
                      <a:pt x="425" y="317"/>
                      <a:pt x="424" y="315"/>
                      <a:pt x="424" y="313"/>
                    </a:cubicBezTo>
                    <a:close/>
                    <a:moveTo>
                      <a:pt x="71" y="360"/>
                    </a:moveTo>
                    <a:cubicBezTo>
                      <a:pt x="70" y="355"/>
                      <a:pt x="66" y="350"/>
                      <a:pt x="65" y="345"/>
                    </a:cubicBezTo>
                    <a:cubicBezTo>
                      <a:pt x="65" y="340"/>
                      <a:pt x="69" y="335"/>
                      <a:pt x="68" y="330"/>
                    </a:cubicBezTo>
                    <a:cubicBezTo>
                      <a:pt x="75" y="326"/>
                      <a:pt x="81" y="320"/>
                      <a:pt x="83" y="311"/>
                    </a:cubicBezTo>
                    <a:cubicBezTo>
                      <a:pt x="84" y="312"/>
                      <a:pt x="85" y="312"/>
                      <a:pt x="85" y="313"/>
                    </a:cubicBezTo>
                    <a:cubicBezTo>
                      <a:pt x="86" y="341"/>
                      <a:pt x="86" y="368"/>
                      <a:pt x="80" y="391"/>
                    </a:cubicBezTo>
                    <a:cubicBezTo>
                      <a:pt x="75" y="383"/>
                      <a:pt x="74" y="371"/>
                      <a:pt x="71" y="360"/>
                    </a:cubicBezTo>
                    <a:close/>
                    <a:moveTo>
                      <a:pt x="356" y="356"/>
                    </a:moveTo>
                    <a:cubicBezTo>
                      <a:pt x="353" y="341"/>
                      <a:pt x="349" y="326"/>
                      <a:pt x="345" y="311"/>
                    </a:cubicBezTo>
                    <a:cubicBezTo>
                      <a:pt x="353" y="317"/>
                      <a:pt x="357" y="327"/>
                      <a:pt x="367" y="330"/>
                    </a:cubicBezTo>
                    <a:cubicBezTo>
                      <a:pt x="364" y="339"/>
                      <a:pt x="364" y="352"/>
                      <a:pt x="356" y="35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grpSp>
            <p:nvGrpSpPr>
              <p:cNvPr id="72" name="Gruppieren 71"/>
              <p:cNvGrpSpPr/>
              <p:nvPr/>
            </p:nvGrpSpPr>
            <p:grpSpPr bwMode="gray">
              <a:xfrm>
                <a:off x="4356777" y="2464772"/>
                <a:ext cx="470017" cy="728906"/>
                <a:chOff x="3178852" y="2429847"/>
                <a:chExt cx="470017" cy="728906"/>
              </a:xfrm>
            </p:grpSpPr>
            <p:sp>
              <p:nvSpPr>
                <p:cNvPr id="73" name="_color1"/>
                <p:cNvSpPr>
                  <a:spLocks/>
                </p:cNvSpPr>
                <p:nvPr/>
              </p:nvSpPr>
              <p:spPr bwMode="gray">
                <a:xfrm>
                  <a:off x="3178852" y="2444369"/>
                  <a:ext cx="470017" cy="714384"/>
                </a:xfrm>
                <a:custGeom>
                  <a:avLst/>
                  <a:gdLst/>
                  <a:ahLst/>
                  <a:cxnLst>
                    <a:cxn ang="0">
                      <a:pos x="177" y="236"/>
                    </a:cxn>
                    <a:cxn ang="0">
                      <a:pos x="161" y="206"/>
                    </a:cxn>
                    <a:cxn ang="0">
                      <a:pos x="153" y="160"/>
                    </a:cxn>
                    <a:cxn ang="0">
                      <a:pos x="134" y="36"/>
                    </a:cxn>
                    <a:cxn ang="0">
                      <a:pos x="135" y="33"/>
                    </a:cxn>
                    <a:cxn ang="0">
                      <a:pos x="135" y="23"/>
                    </a:cxn>
                    <a:cxn ang="0">
                      <a:pos x="135" y="23"/>
                    </a:cxn>
                    <a:cxn ang="0">
                      <a:pos x="134" y="16"/>
                    </a:cxn>
                    <a:cxn ang="0">
                      <a:pos x="134" y="15"/>
                    </a:cxn>
                    <a:cxn ang="0">
                      <a:pos x="133" y="12"/>
                    </a:cxn>
                    <a:cxn ang="0">
                      <a:pos x="133" y="12"/>
                    </a:cxn>
                    <a:cxn ang="0">
                      <a:pos x="131" y="9"/>
                    </a:cxn>
                    <a:cxn ang="0">
                      <a:pos x="130" y="7"/>
                    </a:cxn>
                    <a:cxn ang="0">
                      <a:pos x="128" y="6"/>
                    </a:cxn>
                    <a:cxn ang="0">
                      <a:pos x="127" y="7"/>
                    </a:cxn>
                    <a:cxn ang="0">
                      <a:pos x="122" y="17"/>
                    </a:cxn>
                    <a:cxn ang="0">
                      <a:pos x="114" y="23"/>
                    </a:cxn>
                    <a:cxn ang="0">
                      <a:pos x="114" y="23"/>
                    </a:cxn>
                    <a:cxn ang="0">
                      <a:pos x="105" y="29"/>
                    </a:cxn>
                    <a:cxn ang="0">
                      <a:pos x="94" y="37"/>
                    </a:cxn>
                    <a:cxn ang="0">
                      <a:pos x="93" y="38"/>
                    </a:cxn>
                    <a:cxn ang="0">
                      <a:pos x="93" y="39"/>
                    </a:cxn>
                    <a:cxn ang="0">
                      <a:pos x="90" y="39"/>
                    </a:cxn>
                    <a:cxn ang="0">
                      <a:pos x="83" y="32"/>
                    </a:cxn>
                    <a:cxn ang="0">
                      <a:pos x="75" y="25"/>
                    </a:cxn>
                    <a:cxn ang="0">
                      <a:pos x="67" y="18"/>
                    </a:cxn>
                    <a:cxn ang="0">
                      <a:pos x="60" y="10"/>
                    </a:cxn>
                    <a:cxn ang="0">
                      <a:pos x="60" y="7"/>
                    </a:cxn>
                    <a:cxn ang="0">
                      <a:pos x="61" y="2"/>
                    </a:cxn>
                    <a:cxn ang="0">
                      <a:pos x="60" y="0"/>
                    </a:cxn>
                    <a:cxn ang="0">
                      <a:pos x="57" y="1"/>
                    </a:cxn>
                    <a:cxn ang="0">
                      <a:pos x="55" y="5"/>
                    </a:cxn>
                    <a:cxn ang="0">
                      <a:pos x="55" y="5"/>
                    </a:cxn>
                    <a:cxn ang="0">
                      <a:pos x="53" y="11"/>
                    </a:cxn>
                    <a:cxn ang="0">
                      <a:pos x="51" y="14"/>
                    </a:cxn>
                    <a:cxn ang="0">
                      <a:pos x="50" y="18"/>
                    </a:cxn>
                    <a:cxn ang="0">
                      <a:pos x="47" y="27"/>
                    </a:cxn>
                    <a:cxn ang="0">
                      <a:pos x="47" y="28"/>
                    </a:cxn>
                    <a:cxn ang="0">
                      <a:pos x="47" y="29"/>
                    </a:cxn>
                    <a:cxn ang="0">
                      <a:pos x="47" y="29"/>
                    </a:cxn>
                    <a:cxn ang="0">
                      <a:pos x="48" y="35"/>
                    </a:cxn>
                    <a:cxn ang="0">
                      <a:pos x="27" y="124"/>
                    </a:cxn>
                    <a:cxn ang="0">
                      <a:pos x="27" y="154"/>
                    </a:cxn>
                    <a:cxn ang="0">
                      <a:pos x="28" y="186"/>
                    </a:cxn>
                    <a:cxn ang="0">
                      <a:pos x="21" y="209"/>
                    </a:cxn>
                    <a:cxn ang="0">
                      <a:pos x="0" y="279"/>
                    </a:cxn>
                    <a:cxn ang="0">
                      <a:pos x="4" y="281"/>
                    </a:cxn>
                    <a:cxn ang="0">
                      <a:pos x="24" y="283"/>
                    </a:cxn>
                    <a:cxn ang="0">
                      <a:pos x="37" y="287"/>
                    </a:cxn>
                    <a:cxn ang="0">
                      <a:pos x="50" y="291"/>
                    </a:cxn>
                    <a:cxn ang="0">
                      <a:pos x="50" y="291"/>
                    </a:cxn>
                    <a:cxn ang="0">
                      <a:pos x="141" y="286"/>
                    </a:cxn>
                    <a:cxn ang="0">
                      <a:pos x="140" y="284"/>
                    </a:cxn>
                    <a:cxn ang="0">
                      <a:pos x="149" y="277"/>
                    </a:cxn>
                    <a:cxn ang="0">
                      <a:pos x="182" y="270"/>
                    </a:cxn>
                    <a:cxn ang="0">
                      <a:pos x="191" y="266"/>
                    </a:cxn>
                    <a:cxn ang="0">
                      <a:pos x="177" y="236"/>
                    </a:cxn>
                  </a:cxnLst>
                  <a:rect l="0" t="0" r="r" b="b"/>
                  <a:pathLst>
                    <a:path w="191" h="291">
                      <a:moveTo>
                        <a:pt x="177" y="236"/>
                      </a:moveTo>
                      <a:cubicBezTo>
                        <a:pt x="173" y="226"/>
                        <a:pt x="164" y="216"/>
                        <a:pt x="161" y="206"/>
                      </a:cubicBezTo>
                      <a:cubicBezTo>
                        <a:pt x="157" y="192"/>
                        <a:pt x="156" y="176"/>
                        <a:pt x="153" y="160"/>
                      </a:cubicBezTo>
                      <a:cubicBezTo>
                        <a:pt x="146" y="118"/>
                        <a:pt x="139" y="77"/>
                        <a:pt x="134" y="36"/>
                      </a:cubicBezTo>
                      <a:cubicBezTo>
                        <a:pt x="135" y="33"/>
                        <a:pt x="135" y="33"/>
                        <a:pt x="135" y="33"/>
                      </a:cubicBezTo>
                      <a:cubicBezTo>
                        <a:pt x="135" y="23"/>
                        <a:pt x="135" y="23"/>
                        <a:pt x="135" y="23"/>
                      </a:cubicBezTo>
                      <a:cubicBezTo>
                        <a:pt x="136" y="23"/>
                        <a:pt x="135" y="23"/>
                        <a:pt x="135" y="23"/>
                      </a:cubicBezTo>
                      <a:cubicBezTo>
                        <a:pt x="134" y="16"/>
                        <a:pt x="134" y="16"/>
                        <a:pt x="134" y="16"/>
                      </a:cubicBezTo>
                      <a:cubicBezTo>
                        <a:pt x="134" y="15"/>
                        <a:pt x="134" y="15"/>
                        <a:pt x="134" y="15"/>
                      </a:cubicBezTo>
                      <a:cubicBezTo>
                        <a:pt x="133" y="12"/>
                        <a:pt x="133" y="12"/>
                        <a:pt x="133" y="12"/>
                      </a:cubicBezTo>
                      <a:cubicBezTo>
                        <a:pt x="133" y="12"/>
                        <a:pt x="133" y="12"/>
                        <a:pt x="133" y="12"/>
                      </a:cubicBezTo>
                      <a:cubicBezTo>
                        <a:pt x="131" y="9"/>
                        <a:pt x="131" y="9"/>
                        <a:pt x="131" y="9"/>
                      </a:cubicBezTo>
                      <a:cubicBezTo>
                        <a:pt x="130" y="7"/>
                        <a:pt x="130" y="7"/>
                        <a:pt x="130" y="7"/>
                      </a:cubicBezTo>
                      <a:cubicBezTo>
                        <a:pt x="130" y="7"/>
                        <a:pt x="129" y="6"/>
                        <a:pt x="128" y="6"/>
                      </a:cubicBezTo>
                      <a:cubicBezTo>
                        <a:pt x="128" y="6"/>
                        <a:pt x="127" y="7"/>
                        <a:pt x="127" y="7"/>
                      </a:cubicBezTo>
                      <a:cubicBezTo>
                        <a:pt x="122" y="17"/>
                        <a:pt x="122" y="17"/>
                        <a:pt x="122" y="17"/>
                      </a:cubicBezTo>
                      <a:cubicBezTo>
                        <a:pt x="114" y="23"/>
                        <a:pt x="114" y="23"/>
                        <a:pt x="114" y="23"/>
                      </a:cubicBezTo>
                      <a:cubicBezTo>
                        <a:pt x="114" y="23"/>
                        <a:pt x="114" y="23"/>
                        <a:pt x="114" y="23"/>
                      </a:cubicBez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7"/>
                        <a:pt x="93" y="37"/>
                        <a:pt x="93" y="38"/>
                      </a:cubicBezTo>
                      <a:cubicBezTo>
                        <a:pt x="93" y="38"/>
                        <a:pt x="93" y="39"/>
                        <a:pt x="93" y="39"/>
                      </a:cubicBezTo>
                      <a:cubicBezTo>
                        <a:pt x="92" y="39"/>
                        <a:pt x="91" y="39"/>
                        <a:pt x="90" y="39"/>
                      </a:cubicBezTo>
                      <a:cubicBezTo>
                        <a:pt x="83" y="32"/>
                        <a:pt x="83" y="32"/>
                        <a:pt x="83" y="32"/>
                      </a:cubicBezTo>
                      <a:cubicBezTo>
                        <a:pt x="75" y="25"/>
                        <a:pt x="75" y="25"/>
                        <a:pt x="75" y="25"/>
                      </a:cubicBezTo>
                      <a:cubicBezTo>
                        <a:pt x="67" y="18"/>
                        <a:pt x="67" y="18"/>
                        <a:pt x="67" y="18"/>
                      </a:cubicBezTo>
                      <a:cubicBezTo>
                        <a:pt x="60" y="10"/>
                        <a:pt x="60" y="10"/>
                        <a:pt x="60" y="10"/>
                      </a:cubicBezTo>
                      <a:cubicBezTo>
                        <a:pt x="60" y="7"/>
                        <a:pt x="60" y="7"/>
                        <a:pt x="60" y="7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61" y="2"/>
                        <a:pt x="61" y="1"/>
                        <a:pt x="60" y="0"/>
                      </a:cubicBezTo>
                      <a:cubicBezTo>
                        <a:pt x="59" y="0"/>
                        <a:pt x="58" y="0"/>
                        <a:pt x="57" y="1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3" y="11"/>
                        <a:pt x="53" y="11"/>
                        <a:pt x="53" y="11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7" y="27"/>
                        <a:pt x="47" y="27"/>
                        <a:pt x="47" y="27"/>
                      </a:cubicBezTo>
                      <a:cubicBezTo>
                        <a:pt x="47" y="27"/>
                        <a:pt x="47" y="28"/>
                        <a:pt x="47" y="28"/>
                      </a:cubicBezTo>
                      <a:cubicBezTo>
                        <a:pt x="47" y="29"/>
                        <a:pt x="47" y="29"/>
                        <a:pt x="47" y="29"/>
                      </a:cubicBezTo>
                      <a:cubicBezTo>
                        <a:pt x="47" y="29"/>
                        <a:pt x="47" y="29"/>
                        <a:pt x="47" y="29"/>
                      </a:cubicBezTo>
                      <a:cubicBezTo>
                        <a:pt x="48" y="35"/>
                        <a:pt x="48" y="35"/>
                        <a:pt x="48" y="35"/>
                      </a:cubicBezTo>
                      <a:cubicBezTo>
                        <a:pt x="43" y="65"/>
                        <a:pt x="30" y="92"/>
                        <a:pt x="27" y="124"/>
                      </a:cubicBezTo>
                      <a:cubicBezTo>
                        <a:pt x="26" y="133"/>
                        <a:pt x="26" y="144"/>
                        <a:pt x="27" y="154"/>
                      </a:cubicBezTo>
                      <a:cubicBezTo>
                        <a:pt x="27" y="164"/>
                        <a:pt x="29" y="175"/>
                        <a:pt x="28" y="186"/>
                      </a:cubicBezTo>
                      <a:cubicBezTo>
                        <a:pt x="27" y="193"/>
                        <a:pt x="23" y="201"/>
                        <a:pt x="21" y="209"/>
                      </a:cubicBezTo>
                      <a:cubicBezTo>
                        <a:pt x="14" y="233"/>
                        <a:pt x="8" y="258"/>
                        <a:pt x="0" y="279"/>
                      </a:cubicBezTo>
                      <a:cubicBezTo>
                        <a:pt x="1" y="280"/>
                        <a:pt x="2" y="281"/>
                        <a:pt x="4" y="281"/>
                      </a:cubicBezTo>
                      <a:cubicBezTo>
                        <a:pt x="9" y="285"/>
                        <a:pt x="17" y="282"/>
                        <a:pt x="24" y="283"/>
                      </a:cubicBezTo>
                      <a:cubicBezTo>
                        <a:pt x="28" y="284"/>
                        <a:pt x="33" y="286"/>
                        <a:pt x="37" y="287"/>
                      </a:cubicBezTo>
                      <a:cubicBezTo>
                        <a:pt x="42" y="288"/>
                        <a:pt x="47" y="287"/>
                        <a:pt x="50" y="291"/>
                      </a:cubicBezTo>
                      <a:cubicBezTo>
                        <a:pt x="50" y="291"/>
                        <a:pt x="50" y="291"/>
                        <a:pt x="50" y="291"/>
                      </a:cubicBezTo>
                      <a:cubicBezTo>
                        <a:pt x="80" y="290"/>
                        <a:pt x="112" y="287"/>
                        <a:pt x="141" y="286"/>
                      </a:cubicBezTo>
                      <a:cubicBezTo>
                        <a:pt x="140" y="286"/>
                        <a:pt x="140" y="285"/>
                        <a:pt x="140" y="284"/>
                      </a:cubicBezTo>
                      <a:cubicBezTo>
                        <a:pt x="139" y="280"/>
                        <a:pt x="145" y="278"/>
                        <a:pt x="149" y="277"/>
                      </a:cubicBezTo>
                      <a:cubicBezTo>
                        <a:pt x="160" y="274"/>
                        <a:pt x="174" y="271"/>
                        <a:pt x="182" y="270"/>
                      </a:cubicBezTo>
                      <a:cubicBezTo>
                        <a:pt x="184" y="269"/>
                        <a:pt x="187" y="267"/>
                        <a:pt x="191" y="266"/>
                      </a:cubicBezTo>
                      <a:cubicBezTo>
                        <a:pt x="186" y="256"/>
                        <a:pt x="182" y="246"/>
                        <a:pt x="177" y="2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74" name="_color1" descr="© INSCALE GmbH, 26.05.2010&#10;http://www.presentationload.com/"/>
                <p:cNvSpPr>
                  <a:spLocks/>
                </p:cNvSpPr>
                <p:nvPr/>
              </p:nvSpPr>
              <p:spPr bwMode="gray">
                <a:xfrm rot="21410658">
                  <a:off x="3348875" y="2531833"/>
                  <a:ext cx="131391" cy="626107"/>
                </a:xfrm>
                <a:custGeom>
                  <a:avLst/>
                  <a:gdLst/>
                  <a:ahLst/>
                  <a:cxnLst>
                    <a:cxn ang="0">
                      <a:pos x="177" y="495"/>
                    </a:cxn>
                    <a:cxn ang="0">
                      <a:pos x="171" y="228"/>
                    </a:cxn>
                    <a:cxn ang="0">
                      <a:pos x="126" y="87"/>
                    </a:cxn>
                    <a:cxn ang="0">
                      <a:pos x="168" y="36"/>
                    </a:cxn>
                    <a:cxn ang="0">
                      <a:pos x="132" y="3"/>
                    </a:cxn>
                    <a:cxn ang="0">
                      <a:pos x="81" y="0"/>
                    </a:cxn>
                    <a:cxn ang="0">
                      <a:pos x="78" y="0"/>
                    </a:cxn>
                    <a:cxn ang="0">
                      <a:pos x="45" y="36"/>
                    </a:cxn>
                    <a:cxn ang="0">
                      <a:pos x="87" y="84"/>
                    </a:cxn>
                    <a:cxn ang="0">
                      <a:pos x="45" y="204"/>
                    </a:cxn>
                    <a:cxn ang="0">
                      <a:pos x="30" y="303"/>
                    </a:cxn>
                    <a:cxn ang="0">
                      <a:pos x="0" y="630"/>
                    </a:cxn>
                    <a:cxn ang="0">
                      <a:pos x="0" y="783"/>
                    </a:cxn>
                    <a:cxn ang="0">
                      <a:pos x="81" y="873"/>
                    </a:cxn>
                    <a:cxn ang="0">
                      <a:pos x="84" y="873"/>
                    </a:cxn>
                    <a:cxn ang="0">
                      <a:pos x="177" y="786"/>
                    </a:cxn>
                    <a:cxn ang="0">
                      <a:pos x="180" y="786"/>
                    </a:cxn>
                    <a:cxn ang="0">
                      <a:pos x="180" y="762"/>
                    </a:cxn>
                    <a:cxn ang="0">
                      <a:pos x="177" y="495"/>
                    </a:cxn>
                  </a:cxnLst>
                  <a:rect l="0" t="0" r="r" b="b"/>
                  <a:pathLst>
                    <a:path w="181" h="873">
                      <a:moveTo>
                        <a:pt x="177" y="495"/>
                      </a:moveTo>
                      <a:cubicBezTo>
                        <a:pt x="177" y="402"/>
                        <a:pt x="181" y="305"/>
                        <a:pt x="171" y="228"/>
                      </a:cubicBezTo>
                      <a:cubicBezTo>
                        <a:pt x="165" y="181"/>
                        <a:pt x="119" y="126"/>
                        <a:pt x="126" y="87"/>
                      </a:cubicBezTo>
                      <a:cubicBezTo>
                        <a:pt x="130" y="63"/>
                        <a:pt x="164" y="55"/>
                        <a:pt x="168" y="36"/>
                      </a:cubicBezTo>
                      <a:cubicBezTo>
                        <a:pt x="155" y="35"/>
                        <a:pt x="147" y="11"/>
                        <a:pt x="132" y="3"/>
                      </a:cubicBezTo>
                      <a:cubicBezTo>
                        <a:pt x="116" y="1"/>
                        <a:pt x="92" y="7"/>
                        <a:pt x="81" y="0"/>
                      </a:cubicBezTo>
                      <a:cubicBezTo>
                        <a:pt x="78" y="0"/>
                        <a:pt x="78" y="0"/>
                        <a:pt x="78" y="0"/>
                      </a:cubicBezTo>
                      <a:cubicBezTo>
                        <a:pt x="71" y="16"/>
                        <a:pt x="57" y="25"/>
                        <a:pt x="45" y="36"/>
                      </a:cubicBezTo>
                      <a:cubicBezTo>
                        <a:pt x="60" y="51"/>
                        <a:pt x="74" y="67"/>
                        <a:pt x="87" y="84"/>
                      </a:cubicBezTo>
                      <a:cubicBezTo>
                        <a:pt x="87" y="127"/>
                        <a:pt x="56" y="162"/>
                        <a:pt x="45" y="204"/>
                      </a:cubicBezTo>
                      <a:cubicBezTo>
                        <a:pt x="38" y="232"/>
                        <a:pt x="35" y="268"/>
                        <a:pt x="30" y="303"/>
                      </a:cubicBezTo>
                      <a:cubicBezTo>
                        <a:pt x="15" y="400"/>
                        <a:pt x="8" y="531"/>
                        <a:pt x="0" y="630"/>
                      </a:cubicBezTo>
                      <a:cubicBezTo>
                        <a:pt x="0" y="783"/>
                        <a:pt x="0" y="783"/>
                        <a:pt x="0" y="783"/>
                      </a:cubicBezTo>
                      <a:cubicBezTo>
                        <a:pt x="29" y="811"/>
                        <a:pt x="55" y="842"/>
                        <a:pt x="81" y="873"/>
                      </a:cubicBezTo>
                      <a:cubicBezTo>
                        <a:pt x="84" y="873"/>
                        <a:pt x="84" y="873"/>
                        <a:pt x="84" y="873"/>
                      </a:cubicBezTo>
                      <a:cubicBezTo>
                        <a:pt x="113" y="842"/>
                        <a:pt x="148" y="817"/>
                        <a:pt x="177" y="786"/>
                      </a:cubicBezTo>
                      <a:cubicBezTo>
                        <a:pt x="180" y="786"/>
                        <a:pt x="180" y="786"/>
                        <a:pt x="180" y="786"/>
                      </a:cubicBezTo>
                      <a:cubicBezTo>
                        <a:pt x="180" y="762"/>
                        <a:pt x="180" y="762"/>
                        <a:pt x="180" y="762"/>
                      </a:cubicBezTo>
                      <a:cubicBezTo>
                        <a:pt x="175" y="683"/>
                        <a:pt x="177" y="589"/>
                        <a:pt x="177" y="495"/>
                      </a:cubicBezTo>
                      <a:close/>
                    </a:path>
                  </a:pathLst>
                </a:custGeom>
                <a:solidFill>
                  <a:srgbClr val="28A9D6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5" name="Freeform 49" descr="© INSCALE GmbH, 26.05.2010&#10;http://www.presentationload.com/"/>
                <p:cNvSpPr>
                  <a:spLocks/>
                </p:cNvSpPr>
                <p:nvPr/>
              </p:nvSpPr>
              <p:spPr bwMode="gray">
                <a:xfrm rot="21410658">
                  <a:off x="3367024" y="2429847"/>
                  <a:ext cx="94830" cy="165667"/>
                </a:xfrm>
                <a:custGeom>
                  <a:avLst/>
                  <a:gdLst/>
                  <a:ahLst/>
                  <a:cxnLst>
                    <a:cxn ang="0">
                      <a:pos x="0" y="84"/>
                    </a:cxn>
                    <a:cxn ang="0">
                      <a:pos x="0" y="81"/>
                    </a:cxn>
                    <a:cxn ang="0">
                      <a:pos x="22" y="29"/>
                    </a:cxn>
                    <a:cxn ang="0">
                      <a:pos x="39" y="0"/>
                    </a:cxn>
                    <a:cxn ang="0">
                      <a:pos x="36" y="30"/>
                    </a:cxn>
                    <a:cxn ang="0">
                      <a:pos x="132" y="132"/>
                    </a:cxn>
                    <a:cxn ang="0">
                      <a:pos x="33" y="228"/>
                    </a:cxn>
                    <a:cxn ang="0">
                      <a:pos x="0" y="84"/>
                    </a:cxn>
                  </a:cxnLst>
                  <a:rect l="0" t="0" r="r" b="b"/>
                  <a:pathLst>
                    <a:path w="132" h="228">
                      <a:moveTo>
                        <a:pt x="0" y="84"/>
                      </a:moveTo>
                      <a:cubicBezTo>
                        <a:pt x="0" y="83"/>
                        <a:pt x="0" y="82"/>
                        <a:pt x="0" y="81"/>
                      </a:cubicBezTo>
                      <a:cubicBezTo>
                        <a:pt x="7" y="66"/>
                        <a:pt x="14" y="39"/>
                        <a:pt x="22" y="29"/>
                      </a:cubicBezTo>
                      <a:cubicBezTo>
                        <a:pt x="28" y="15"/>
                        <a:pt x="31" y="6"/>
                        <a:pt x="39" y="0"/>
                      </a:cubicBezTo>
                      <a:cubicBezTo>
                        <a:pt x="38" y="10"/>
                        <a:pt x="34" y="17"/>
                        <a:pt x="36" y="30"/>
                      </a:cubicBezTo>
                      <a:cubicBezTo>
                        <a:pt x="60" y="72"/>
                        <a:pt x="104" y="94"/>
                        <a:pt x="132" y="132"/>
                      </a:cubicBezTo>
                      <a:cubicBezTo>
                        <a:pt x="87" y="152"/>
                        <a:pt x="72" y="202"/>
                        <a:pt x="33" y="228"/>
                      </a:cubicBezTo>
                      <a:cubicBezTo>
                        <a:pt x="30" y="172"/>
                        <a:pt x="8" y="135"/>
                        <a:pt x="0" y="8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</p:grpSp>
        <p:sp>
          <p:nvSpPr>
            <p:cNvPr id="48" name="椭圆 47"/>
            <p:cNvSpPr/>
            <p:nvPr/>
          </p:nvSpPr>
          <p:spPr>
            <a:xfrm flipH="1">
              <a:off x="4259721" y="4537282"/>
              <a:ext cx="880128" cy="34499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3025794" y="3035945"/>
              <a:ext cx="2168079" cy="2316874"/>
              <a:chOff x="2412406" y="2823633"/>
              <a:chExt cx="2168079" cy="2316874"/>
            </a:xfrm>
          </p:grpSpPr>
          <p:sp>
            <p:nvSpPr>
              <p:cNvPr id="66" name="Freeform 6"/>
              <p:cNvSpPr>
                <a:spLocks noEditPoints="1"/>
              </p:cNvSpPr>
              <p:nvPr/>
            </p:nvSpPr>
            <p:spPr bwMode="auto">
              <a:xfrm>
                <a:off x="2412406" y="2823633"/>
                <a:ext cx="805755" cy="2316874"/>
              </a:xfrm>
              <a:custGeom>
                <a:avLst/>
                <a:gdLst>
                  <a:gd name="T0" fmla="*/ 101 w 129"/>
                  <a:gd name="T1" fmla="*/ 284 h 371"/>
                  <a:gd name="T2" fmla="*/ 93 w 129"/>
                  <a:gd name="T3" fmla="*/ 340 h 371"/>
                  <a:gd name="T4" fmla="*/ 92 w 129"/>
                  <a:gd name="T5" fmla="*/ 367 h 371"/>
                  <a:gd name="T6" fmla="*/ 72 w 129"/>
                  <a:gd name="T7" fmla="*/ 357 h 371"/>
                  <a:gd name="T8" fmla="*/ 70 w 129"/>
                  <a:gd name="T9" fmla="*/ 345 h 371"/>
                  <a:gd name="T10" fmla="*/ 73 w 129"/>
                  <a:gd name="T11" fmla="*/ 296 h 371"/>
                  <a:gd name="T12" fmla="*/ 71 w 129"/>
                  <a:gd name="T13" fmla="*/ 230 h 371"/>
                  <a:gd name="T14" fmla="*/ 64 w 129"/>
                  <a:gd name="T15" fmla="*/ 205 h 371"/>
                  <a:gd name="T16" fmla="*/ 54 w 129"/>
                  <a:gd name="T17" fmla="*/ 242 h 371"/>
                  <a:gd name="T18" fmla="*/ 45 w 129"/>
                  <a:gd name="T19" fmla="*/ 292 h 371"/>
                  <a:gd name="T20" fmla="*/ 35 w 129"/>
                  <a:gd name="T21" fmla="*/ 327 h 371"/>
                  <a:gd name="T22" fmla="*/ 35 w 129"/>
                  <a:gd name="T23" fmla="*/ 342 h 371"/>
                  <a:gd name="T24" fmla="*/ 29 w 129"/>
                  <a:gd name="T25" fmla="*/ 361 h 371"/>
                  <a:gd name="T26" fmla="*/ 10 w 129"/>
                  <a:gd name="T27" fmla="*/ 367 h 371"/>
                  <a:gd name="T28" fmla="*/ 10 w 129"/>
                  <a:gd name="T29" fmla="*/ 356 h 371"/>
                  <a:gd name="T30" fmla="*/ 9 w 129"/>
                  <a:gd name="T31" fmla="*/ 340 h 371"/>
                  <a:gd name="T32" fmla="*/ 12 w 129"/>
                  <a:gd name="T33" fmla="*/ 285 h 371"/>
                  <a:gd name="T34" fmla="*/ 19 w 129"/>
                  <a:gd name="T35" fmla="*/ 208 h 371"/>
                  <a:gd name="T36" fmla="*/ 10 w 129"/>
                  <a:gd name="T37" fmla="*/ 203 h 371"/>
                  <a:gd name="T38" fmla="*/ 16 w 129"/>
                  <a:gd name="T39" fmla="*/ 181 h 371"/>
                  <a:gd name="T40" fmla="*/ 7 w 129"/>
                  <a:gd name="T41" fmla="*/ 176 h 371"/>
                  <a:gd name="T42" fmla="*/ 3 w 129"/>
                  <a:gd name="T43" fmla="*/ 154 h 371"/>
                  <a:gd name="T44" fmla="*/ 2 w 129"/>
                  <a:gd name="T45" fmla="*/ 140 h 371"/>
                  <a:gd name="T46" fmla="*/ 1 w 129"/>
                  <a:gd name="T47" fmla="*/ 134 h 371"/>
                  <a:gd name="T48" fmla="*/ 3 w 129"/>
                  <a:gd name="T49" fmla="*/ 126 h 371"/>
                  <a:gd name="T50" fmla="*/ 12 w 129"/>
                  <a:gd name="T51" fmla="*/ 82 h 371"/>
                  <a:gd name="T52" fmla="*/ 38 w 129"/>
                  <a:gd name="T53" fmla="*/ 60 h 371"/>
                  <a:gd name="T54" fmla="*/ 51 w 129"/>
                  <a:gd name="T55" fmla="*/ 50 h 371"/>
                  <a:gd name="T56" fmla="*/ 46 w 129"/>
                  <a:gd name="T57" fmla="*/ 36 h 371"/>
                  <a:gd name="T58" fmla="*/ 47 w 129"/>
                  <a:gd name="T59" fmla="*/ 28 h 371"/>
                  <a:gd name="T60" fmla="*/ 62 w 129"/>
                  <a:gd name="T61" fmla="*/ 1 h 371"/>
                  <a:gd name="T62" fmla="*/ 81 w 129"/>
                  <a:gd name="T63" fmla="*/ 23 h 371"/>
                  <a:gd name="T64" fmla="*/ 85 w 129"/>
                  <a:gd name="T65" fmla="*/ 29 h 371"/>
                  <a:gd name="T66" fmla="*/ 77 w 129"/>
                  <a:gd name="T67" fmla="*/ 43 h 371"/>
                  <a:gd name="T68" fmla="*/ 95 w 129"/>
                  <a:gd name="T69" fmla="*/ 63 h 371"/>
                  <a:gd name="T70" fmla="*/ 122 w 129"/>
                  <a:gd name="T71" fmla="*/ 110 h 371"/>
                  <a:gd name="T72" fmla="*/ 128 w 129"/>
                  <a:gd name="T73" fmla="*/ 142 h 371"/>
                  <a:gd name="T74" fmla="*/ 117 w 129"/>
                  <a:gd name="T75" fmla="*/ 176 h 371"/>
                  <a:gd name="T76" fmla="*/ 111 w 129"/>
                  <a:gd name="T77" fmla="*/ 187 h 371"/>
                  <a:gd name="T78" fmla="*/ 104 w 129"/>
                  <a:gd name="T79" fmla="*/ 209 h 371"/>
                  <a:gd name="T80" fmla="*/ 103 w 129"/>
                  <a:gd name="T81" fmla="*/ 131 h 371"/>
                  <a:gd name="T82" fmla="*/ 104 w 129"/>
                  <a:gd name="T83" fmla="*/ 153 h 371"/>
                  <a:gd name="T84" fmla="*/ 105 w 129"/>
                  <a:gd name="T85" fmla="*/ 135 h 371"/>
                  <a:gd name="T86" fmla="*/ 23 w 129"/>
                  <a:gd name="T87" fmla="*/ 133 h 371"/>
                  <a:gd name="T88" fmla="*/ 23 w 129"/>
                  <a:gd name="T89" fmla="*/ 147 h 371"/>
                  <a:gd name="T90" fmla="*/ 24 w 129"/>
                  <a:gd name="T91" fmla="*/ 145 h 371"/>
                  <a:gd name="T92" fmla="*/ 23 w 129"/>
                  <a:gd name="T93" fmla="*/ 133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9" h="371">
                    <a:moveTo>
                      <a:pt x="102" y="250"/>
                    </a:moveTo>
                    <a:cubicBezTo>
                      <a:pt x="102" y="250"/>
                      <a:pt x="102" y="274"/>
                      <a:pt x="101" y="284"/>
                    </a:cubicBezTo>
                    <a:cubicBezTo>
                      <a:pt x="100" y="295"/>
                      <a:pt x="97" y="310"/>
                      <a:pt x="97" y="315"/>
                    </a:cubicBezTo>
                    <a:cubicBezTo>
                      <a:pt x="96" y="319"/>
                      <a:pt x="94" y="334"/>
                      <a:pt x="93" y="340"/>
                    </a:cubicBezTo>
                    <a:cubicBezTo>
                      <a:pt x="92" y="347"/>
                      <a:pt x="90" y="349"/>
                      <a:pt x="91" y="352"/>
                    </a:cubicBezTo>
                    <a:cubicBezTo>
                      <a:pt x="92" y="354"/>
                      <a:pt x="99" y="362"/>
                      <a:pt x="92" y="367"/>
                    </a:cubicBezTo>
                    <a:cubicBezTo>
                      <a:pt x="92" y="367"/>
                      <a:pt x="84" y="371"/>
                      <a:pt x="73" y="361"/>
                    </a:cubicBezTo>
                    <a:cubicBezTo>
                      <a:pt x="73" y="361"/>
                      <a:pt x="71" y="361"/>
                      <a:pt x="72" y="357"/>
                    </a:cubicBezTo>
                    <a:cubicBezTo>
                      <a:pt x="70" y="356"/>
                      <a:pt x="71" y="354"/>
                      <a:pt x="72" y="352"/>
                    </a:cubicBezTo>
                    <a:cubicBezTo>
                      <a:pt x="72" y="349"/>
                      <a:pt x="70" y="347"/>
                      <a:pt x="70" y="345"/>
                    </a:cubicBezTo>
                    <a:cubicBezTo>
                      <a:pt x="70" y="343"/>
                      <a:pt x="68" y="327"/>
                      <a:pt x="70" y="321"/>
                    </a:cubicBezTo>
                    <a:cubicBezTo>
                      <a:pt x="72" y="315"/>
                      <a:pt x="74" y="302"/>
                      <a:pt x="73" y="296"/>
                    </a:cubicBezTo>
                    <a:cubicBezTo>
                      <a:pt x="73" y="291"/>
                      <a:pt x="74" y="273"/>
                      <a:pt x="73" y="265"/>
                    </a:cubicBezTo>
                    <a:cubicBezTo>
                      <a:pt x="73" y="256"/>
                      <a:pt x="73" y="235"/>
                      <a:pt x="71" y="230"/>
                    </a:cubicBezTo>
                    <a:cubicBezTo>
                      <a:pt x="69" y="226"/>
                      <a:pt x="65" y="214"/>
                      <a:pt x="65" y="212"/>
                    </a:cubicBezTo>
                    <a:cubicBezTo>
                      <a:pt x="65" y="209"/>
                      <a:pt x="64" y="205"/>
                      <a:pt x="64" y="205"/>
                    </a:cubicBezTo>
                    <a:cubicBezTo>
                      <a:pt x="64" y="205"/>
                      <a:pt x="63" y="212"/>
                      <a:pt x="62" y="214"/>
                    </a:cubicBezTo>
                    <a:cubicBezTo>
                      <a:pt x="61" y="216"/>
                      <a:pt x="56" y="236"/>
                      <a:pt x="54" y="242"/>
                    </a:cubicBezTo>
                    <a:cubicBezTo>
                      <a:pt x="52" y="248"/>
                      <a:pt x="52" y="258"/>
                      <a:pt x="50" y="269"/>
                    </a:cubicBezTo>
                    <a:cubicBezTo>
                      <a:pt x="48" y="279"/>
                      <a:pt x="45" y="288"/>
                      <a:pt x="45" y="292"/>
                    </a:cubicBezTo>
                    <a:cubicBezTo>
                      <a:pt x="44" y="297"/>
                      <a:pt x="40" y="309"/>
                      <a:pt x="39" y="314"/>
                    </a:cubicBezTo>
                    <a:cubicBezTo>
                      <a:pt x="37" y="319"/>
                      <a:pt x="36" y="324"/>
                      <a:pt x="35" y="327"/>
                    </a:cubicBezTo>
                    <a:cubicBezTo>
                      <a:pt x="34" y="330"/>
                      <a:pt x="33" y="331"/>
                      <a:pt x="34" y="333"/>
                    </a:cubicBezTo>
                    <a:cubicBezTo>
                      <a:pt x="35" y="335"/>
                      <a:pt x="37" y="339"/>
                      <a:pt x="35" y="342"/>
                    </a:cubicBezTo>
                    <a:cubicBezTo>
                      <a:pt x="33" y="346"/>
                      <a:pt x="30" y="349"/>
                      <a:pt x="30" y="352"/>
                    </a:cubicBezTo>
                    <a:cubicBezTo>
                      <a:pt x="30" y="354"/>
                      <a:pt x="32" y="360"/>
                      <a:pt x="29" y="361"/>
                    </a:cubicBezTo>
                    <a:cubicBezTo>
                      <a:pt x="27" y="362"/>
                      <a:pt x="22" y="363"/>
                      <a:pt x="21" y="365"/>
                    </a:cubicBezTo>
                    <a:cubicBezTo>
                      <a:pt x="20" y="366"/>
                      <a:pt x="13" y="368"/>
                      <a:pt x="10" y="367"/>
                    </a:cubicBezTo>
                    <a:cubicBezTo>
                      <a:pt x="7" y="368"/>
                      <a:pt x="3" y="364"/>
                      <a:pt x="4" y="362"/>
                    </a:cubicBezTo>
                    <a:cubicBezTo>
                      <a:pt x="4" y="362"/>
                      <a:pt x="8" y="358"/>
                      <a:pt x="10" y="356"/>
                    </a:cubicBezTo>
                    <a:cubicBezTo>
                      <a:pt x="12" y="355"/>
                      <a:pt x="12" y="353"/>
                      <a:pt x="12" y="351"/>
                    </a:cubicBezTo>
                    <a:cubicBezTo>
                      <a:pt x="12" y="349"/>
                      <a:pt x="11" y="344"/>
                      <a:pt x="9" y="340"/>
                    </a:cubicBezTo>
                    <a:cubicBezTo>
                      <a:pt x="8" y="336"/>
                      <a:pt x="7" y="333"/>
                      <a:pt x="8" y="329"/>
                    </a:cubicBezTo>
                    <a:cubicBezTo>
                      <a:pt x="9" y="326"/>
                      <a:pt x="12" y="291"/>
                      <a:pt x="12" y="285"/>
                    </a:cubicBezTo>
                    <a:cubicBezTo>
                      <a:pt x="13" y="279"/>
                      <a:pt x="16" y="255"/>
                      <a:pt x="16" y="246"/>
                    </a:cubicBezTo>
                    <a:cubicBezTo>
                      <a:pt x="17" y="238"/>
                      <a:pt x="20" y="209"/>
                      <a:pt x="19" y="208"/>
                    </a:cubicBezTo>
                    <a:cubicBezTo>
                      <a:pt x="18" y="208"/>
                      <a:pt x="18" y="208"/>
                      <a:pt x="18" y="208"/>
                    </a:cubicBezTo>
                    <a:cubicBezTo>
                      <a:pt x="18" y="208"/>
                      <a:pt x="14" y="209"/>
                      <a:pt x="10" y="203"/>
                    </a:cubicBezTo>
                    <a:cubicBezTo>
                      <a:pt x="5" y="197"/>
                      <a:pt x="2" y="198"/>
                      <a:pt x="5" y="195"/>
                    </a:cubicBezTo>
                    <a:cubicBezTo>
                      <a:pt x="8" y="193"/>
                      <a:pt x="16" y="181"/>
                      <a:pt x="16" y="181"/>
                    </a:cubicBezTo>
                    <a:cubicBezTo>
                      <a:pt x="14" y="177"/>
                      <a:pt x="14" y="177"/>
                      <a:pt x="14" y="177"/>
                    </a:cubicBezTo>
                    <a:cubicBezTo>
                      <a:pt x="14" y="177"/>
                      <a:pt x="8" y="180"/>
                      <a:pt x="7" y="176"/>
                    </a:cubicBezTo>
                    <a:cubicBezTo>
                      <a:pt x="7" y="173"/>
                      <a:pt x="8" y="168"/>
                      <a:pt x="7" y="165"/>
                    </a:cubicBezTo>
                    <a:cubicBezTo>
                      <a:pt x="6" y="163"/>
                      <a:pt x="5" y="155"/>
                      <a:pt x="3" y="154"/>
                    </a:cubicBezTo>
                    <a:cubicBezTo>
                      <a:pt x="2" y="152"/>
                      <a:pt x="0" y="147"/>
                      <a:pt x="0" y="144"/>
                    </a:cubicBezTo>
                    <a:cubicBezTo>
                      <a:pt x="0" y="141"/>
                      <a:pt x="2" y="140"/>
                      <a:pt x="2" y="140"/>
                    </a:cubicBezTo>
                    <a:cubicBezTo>
                      <a:pt x="2" y="140"/>
                      <a:pt x="1" y="138"/>
                      <a:pt x="0" y="137"/>
                    </a:cubicBezTo>
                    <a:cubicBezTo>
                      <a:pt x="0" y="136"/>
                      <a:pt x="0" y="135"/>
                      <a:pt x="1" y="134"/>
                    </a:cubicBezTo>
                    <a:cubicBezTo>
                      <a:pt x="1" y="133"/>
                      <a:pt x="1" y="132"/>
                      <a:pt x="2" y="130"/>
                    </a:cubicBezTo>
                    <a:cubicBezTo>
                      <a:pt x="2" y="130"/>
                      <a:pt x="3" y="128"/>
                      <a:pt x="3" y="126"/>
                    </a:cubicBezTo>
                    <a:cubicBezTo>
                      <a:pt x="3" y="124"/>
                      <a:pt x="4" y="115"/>
                      <a:pt x="6" y="107"/>
                    </a:cubicBezTo>
                    <a:cubicBezTo>
                      <a:pt x="8" y="100"/>
                      <a:pt x="11" y="88"/>
                      <a:pt x="12" y="82"/>
                    </a:cubicBezTo>
                    <a:cubicBezTo>
                      <a:pt x="12" y="76"/>
                      <a:pt x="11" y="71"/>
                      <a:pt x="15" y="69"/>
                    </a:cubicBezTo>
                    <a:cubicBezTo>
                      <a:pt x="19" y="66"/>
                      <a:pt x="34" y="61"/>
                      <a:pt x="38" y="60"/>
                    </a:cubicBezTo>
                    <a:cubicBezTo>
                      <a:pt x="43" y="59"/>
                      <a:pt x="47" y="57"/>
                      <a:pt x="49" y="56"/>
                    </a:cubicBezTo>
                    <a:cubicBezTo>
                      <a:pt x="51" y="54"/>
                      <a:pt x="52" y="53"/>
                      <a:pt x="51" y="50"/>
                    </a:cubicBezTo>
                    <a:cubicBezTo>
                      <a:pt x="50" y="46"/>
                      <a:pt x="50" y="40"/>
                      <a:pt x="50" y="39"/>
                    </a:cubicBezTo>
                    <a:cubicBezTo>
                      <a:pt x="50" y="39"/>
                      <a:pt x="47" y="40"/>
                      <a:pt x="46" y="36"/>
                    </a:cubicBezTo>
                    <a:cubicBezTo>
                      <a:pt x="45" y="32"/>
                      <a:pt x="44" y="29"/>
                      <a:pt x="45" y="27"/>
                    </a:cubicBezTo>
                    <a:cubicBezTo>
                      <a:pt x="46" y="26"/>
                      <a:pt x="47" y="27"/>
                      <a:pt x="47" y="28"/>
                    </a:cubicBezTo>
                    <a:cubicBezTo>
                      <a:pt x="47" y="28"/>
                      <a:pt x="45" y="22"/>
                      <a:pt x="46" y="18"/>
                    </a:cubicBezTo>
                    <a:cubicBezTo>
                      <a:pt x="47" y="13"/>
                      <a:pt x="50" y="1"/>
                      <a:pt x="62" y="1"/>
                    </a:cubicBezTo>
                    <a:cubicBezTo>
                      <a:pt x="62" y="1"/>
                      <a:pt x="74" y="0"/>
                      <a:pt x="80" y="9"/>
                    </a:cubicBezTo>
                    <a:cubicBezTo>
                      <a:pt x="84" y="16"/>
                      <a:pt x="81" y="21"/>
                      <a:pt x="81" y="23"/>
                    </a:cubicBezTo>
                    <a:cubicBezTo>
                      <a:pt x="81" y="23"/>
                      <a:pt x="80" y="27"/>
                      <a:pt x="80" y="27"/>
                    </a:cubicBezTo>
                    <a:cubicBezTo>
                      <a:pt x="81" y="28"/>
                      <a:pt x="85" y="25"/>
                      <a:pt x="85" y="29"/>
                    </a:cubicBezTo>
                    <a:cubicBezTo>
                      <a:pt x="84" y="32"/>
                      <a:pt x="81" y="39"/>
                      <a:pt x="80" y="38"/>
                    </a:cubicBezTo>
                    <a:cubicBezTo>
                      <a:pt x="78" y="38"/>
                      <a:pt x="78" y="41"/>
                      <a:pt x="77" y="43"/>
                    </a:cubicBezTo>
                    <a:cubicBezTo>
                      <a:pt x="77" y="44"/>
                      <a:pt x="75" y="51"/>
                      <a:pt x="78" y="54"/>
                    </a:cubicBezTo>
                    <a:cubicBezTo>
                      <a:pt x="81" y="56"/>
                      <a:pt x="91" y="62"/>
                      <a:pt x="95" y="63"/>
                    </a:cubicBezTo>
                    <a:cubicBezTo>
                      <a:pt x="101" y="66"/>
                      <a:pt x="117" y="66"/>
                      <a:pt x="118" y="73"/>
                    </a:cubicBezTo>
                    <a:cubicBezTo>
                      <a:pt x="118" y="73"/>
                      <a:pt x="120" y="97"/>
                      <a:pt x="122" y="110"/>
                    </a:cubicBezTo>
                    <a:cubicBezTo>
                      <a:pt x="124" y="122"/>
                      <a:pt x="129" y="134"/>
                      <a:pt x="129" y="136"/>
                    </a:cubicBezTo>
                    <a:cubicBezTo>
                      <a:pt x="128" y="138"/>
                      <a:pt x="127" y="140"/>
                      <a:pt x="128" y="142"/>
                    </a:cubicBezTo>
                    <a:cubicBezTo>
                      <a:pt x="128" y="145"/>
                      <a:pt x="127" y="145"/>
                      <a:pt x="126" y="149"/>
                    </a:cubicBezTo>
                    <a:cubicBezTo>
                      <a:pt x="126" y="154"/>
                      <a:pt x="118" y="173"/>
                      <a:pt x="117" y="176"/>
                    </a:cubicBezTo>
                    <a:cubicBezTo>
                      <a:pt x="116" y="179"/>
                      <a:pt x="113" y="183"/>
                      <a:pt x="111" y="183"/>
                    </a:cubicBezTo>
                    <a:cubicBezTo>
                      <a:pt x="109" y="183"/>
                      <a:pt x="110" y="183"/>
                      <a:pt x="111" y="187"/>
                    </a:cubicBezTo>
                    <a:cubicBezTo>
                      <a:pt x="112" y="191"/>
                      <a:pt x="116" y="208"/>
                      <a:pt x="115" y="209"/>
                    </a:cubicBezTo>
                    <a:cubicBezTo>
                      <a:pt x="114" y="209"/>
                      <a:pt x="104" y="209"/>
                      <a:pt x="104" y="209"/>
                    </a:cubicBezTo>
                    <a:cubicBezTo>
                      <a:pt x="104" y="209"/>
                      <a:pt x="102" y="245"/>
                      <a:pt x="102" y="250"/>
                    </a:cubicBezTo>
                    <a:close/>
                    <a:moveTo>
                      <a:pt x="103" y="131"/>
                    </a:moveTo>
                    <a:cubicBezTo>
                      <a:pt x="103" y="131"/>
                      <a:pt x="103" y="150"/>
                      <a:pt x="102" y="153"/>
                    </a:cubicBezTo>
                    <a:cubicBezTo>
                      <a:pt x="102" y="155"/>
                      <a:pt x="103" y="157"/>
                      <a:pt x="104" y="153"/>
                    </a:cubicBezTo>
                    <a:cubicBezTo>
                      <a:pt x="106" y="149"/>
                      <a:pt x="106" y="143"/>
                      <a:pt x="106" y="141"/>
                    </a:cubicBezTo>
                    <a:cubicBezTo>
                      <a:pt x="106" y="138"/>
                      <a:pt x="106" y="137"/>
                      <a:pt x="105" y="135"/>
                    </a:cubicBezTo>
                    <a:cubicBezTo>
                      <a:pt x="104" y="132"/>
                      <a:pt x="103" y="131"/>
                      <a:pt x="103" y="131"/>
                    </a:cubicBezTo>
                    <a:close/>
                    <a:moveTo>
                      <a:pt x="23" y="133"/>
                    </a:moveTo>
                    <a:cubicBezTo>
                      <a:pt x="23" y="134"/>
                      <a:pt x="22" y="137"/>
                      <a:pt x="22" y="141"/>
                    </a:cubicBezTo>
                    <a:cubicBezTo>
                      <a:pt x="23" y="144"/>
                      <a:pt x="23" y="147"/>
                      <a:pt x="23" y="147"/>
                    </a:cubicBezTo>
                    <a:cubicBezTo>
                      <a:pt x="23" y="147"/>
                      <a:pt x="24" y="154"/>
                      <a:pt x="24" y="151"/>
                    </a:cubicBezTo>
                    <a:cubicBezTo>
                      <a:pt x="24" y="149"/>
                      <a:pt x="24" y="147"/>
                      <a:pt x="24" y="145"/>
                    </a:cubicBezTo>
                    <a:cubicBezTo>
                      <a:pt x="24" y="142"/>
                      <a:pt x="24" y="134"/>
                      <a:pt x="24" y="134"/>
                    </a:cubicBezTo>
                    <a:cubicBezTo>
                      <a:pt x="24" y="134"/>
                      <a:pt x="23" y="131"/>
                      <a:pt x="23" y="13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1"/>
              <p:cNvSpPr>
                <a:spLocks/>
              </p:cNvSpPr>
              <p:nvPr/>
            </p:nvSpPr>
            <p:spPr bwMode="auto">
              <a:xfrm>
                <a:off x="4482737" y="3765673"/>
                <a:ext cx="97748" cy="87179"/>
              </a:xfrm>
              <a:custGeom>
                <a:avLst/>
                <a:gdLst>
                  <a:gd name="T0" fmla="*/ 16 w 16"/>
                  <a:gd name="T1" fmla="*/ 10 h 14"/>
                  <a:gd name="T2" fmla="*/ 14 w 16"/>
                  <a:gd name="T3" fmla="*/ 14 h 14"/>
                  <a:gd name="T4" fmla="*/ 3 w 16"/>
                  <a:gd name="T5" fmla="*/ 3 h 14"/>
                  <a:gd name="T6" fmla="*/ 0 w 16"/>
                  <a:gd name="T7" fmla="*/ 2 h 14"/>
                  <a:gd name="T8" fmla="*/ 0 w 16"/>
                  <a:gd name="T9" fmla="*/ 1 h 14"/>
                  <a:gd name="T10" fmla="*/ 16 w 16"/>
                  <a:gd name="T11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4">
                    <a:moveTo>
                      <a:pt x="16" y="10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1" y="5"/>
                      <a:pt x="3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7" y="0"/>
                      <a:pt x="16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2"/>
              <p:cNvSpPr>
                <a:spLocks/>
              </p:cNvSpPr>
              <p:nvPr/>
            </p:nvSpPr>
            <p:spPr bwMode="auto">
              <a:xfrm>
                <a:off x="3896254" y="3760389"/>
                <a:ext cx="92464" cy="81896"/>
              </a:xfrm>
              <a:custGeom>
                <a:avLst/>
                <a:gdLst>
                  <a:gd name="T0" fmla="*/ 4 w 15"/>
                  <a:gd name="T1" fmla="*/ 13 h 13"/>
                  <a:gd name="T2" fmla="*/ 0 w 15"/>
                  <a:gd name="T3" fmla="*/ 11 h 13"/>
                  <a:gd name="T4" fmla="*/ 7 w 15"/>
                  <a:gd name="T5" fmla="*/ 1 h 13"/>
                  <a:gd name="T6" fmla="*/ 14 w 15"/>
                  <a:gd name="T7" fmla="*/ 1 h 13"/>
                  <a:gd name="T8" fmla="*/ 15 w 15"/>
                  <a:gd name="T9" fmla="*/ 1 h 13"/>
                  <a:gd name="T10" fmla="*/ 4 w 15"/>
                  <a:gd name="T11" fmla="*/ 5 h 13"/>
                  <a:gd name="T12" fmla="*/ 4 w 15"/>
                  <a:gd name="T13" fmla="*/ 10 h 13"/>
                  <a:gd name="T14" fmla="*/ 6 w 15"/>
                  <a:gd name="T15" fmla="*/ 12 h 13"/>
                  <a:gd name="T16" fmla="*/ 4 w 15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3">
                    <a:moveTo>
                      <a:pt x="4" y="13"/>
                    </a:moveTo>
                    <a:cubicBezTo>
                      <a:pt x="4" y="13"/>
                      <a:pt x="0" y="13"/>
                      <a:pt x="0" y="11"/>
                    </a:cubicBezTo>
                    <a:cubicBezTo>
                      <a:pt x="0" y="9"/>
                      <a:pt x="1" y="1"/>
                      <a:pt x="7" y="1"/>
                    </a:cubicBezTo>
                    <a:cubicBezTo>
                      <a:pt x="14" y="1"/>
                      <a:pt x="13" y="0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5" y="2"/>
                      <a:pt x="4" y="5"/>
                    </a:cubicBezTo>
                    <a:cubicBezTo>
                      <a:pt x="4" y="8"/>
                      <a:pt x="4" y="10"/>
                      <a:pt x="4" y="10"/>
                    </a:cubicBezTo>
                    <a:cubicBezTo>
                      <a:pt x="5" y="11"/>
                      <a:pt x="6" y="12"/>
                      <a:pt x="6" y="12"/>
                    </a:cubicBezTo>
                    <a:lnTo>
                      <a:pt x="4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164"/>
              <p:cNvSpPr>
                <a:spLocks/>
              </p:cNvSpPr>
              <p:nvPr/>
            </p:nvSpPr>
            <p:spPr bwMode="auto">
              <a:xfrm>
                <a:off x="3261049" y="3117431"/>
                <a:ext cx="334132" cy="814618"/>
              </a:xfrm>
              <a:custGeom>
                <a:avLst/>
                <a:gdLst>
                  <a:gd name="T0" fmla="*/ 29 w 40"/>
                  <a:gd name="T1" fmla="*/ 50 h 86"/>
                  <a:gd name="T2" fmla="*/ 29 w 40"/>
                  <a:gd name="T3" fmla="*/ 36 h 86"/>
                  <a:gd name="T4" fmla="*/ 34 w 40"/>
                  <a:gd name="T5" fmla="*/ 5 h 86"/>
                  <a:gd name="T6" fmla="*/ 34 w 40"/>
                  <a:gd name="T7" fmla="*/ 3 h 86"/>
                  <a:gd name="T8" fmla="*/ 33 w 40"/>
                  <a:gd name="T9" fmla="*/ 0 h 86"/>
                  <a:gd name="T10" fmla="*/ 29 w 40"/>
                  <a:gd name="T11" fmla="*/ 3 h 86"/>
                  <a:gd name="T12" fmla="*/ 21 w 40"/>
                  <a:gd name="T13" fmla="*/ 8 h 86"/>
                  <a:gd name="T14" fmla="*/ 17 w 40"/>
                  <a:gd name="T15" fmla="*/ 5 h 86"/>
                  <a:gd name="T16" fmla="*/ 12 w 40"/>
                  <a:gd name="T17" fmla="*/ 2 h 86"/>
                  <a:gd name="T18" fmla="*/ 10 w 40"/>
                  <a:gd name="T19" fmla="*/ 4 h 86"/>
                  <a:gd name="T20" fmla="*/ 11 w 40"/>
                  <a:gd name="T21" fmla="*/ 27 h 86"/>
                  <a:gd name="T22" fmla="*/ 10 w 40"/>
                  <a:gd name="T23" fmla="*/ 59 h 86"/>
                  <a:gd name="T24" fmla="*/ 1 w 40"/>
                  <a:gd name="T25" fmla="*/ 85 h 86"/>
                  <a:gd name="T26" fmla="*/ 21 w 40"/>
                  <a:gd name="T27" fmla="*/ 86 h 86"/>
                  <a:gd name="T28" fmla="*/ 40 w 40"/>
                  <a:gd name="T29" fmla="*/ 83 h 86"/>
                  <a:gd name="T30" fmla="*/ 29 w 40"/>
                  <a:gd name="T31" fmla="*/ 50 h 86"/>
                  <a:gd name="connsiteX0" fmla="*/ 7813 w 9836"/>
                  <a:gd name="connsiteY0" fmla="*/ 5860 h 10084"/>
                  <a:gd name="connsiteX1" fmla="*/ 7022 w 9836"/>
                  <a:gd name="connsiteY1" fmla="*/ 4186 h 10084"/>
                  <a:gd name="connsiteX2" fmla="*/ 8272 w 9836"/>
                  <a:gd name="connsiteY2" fmla="*/ 581 h 10084"/>
                  <a:gd name="connsiteX3" fmla="*/ 8272 w 9836"/>
                  <a:gd name="connsiteY3" fmla="*/ 349 h 10084"/>
                  <a:gd name="connsiteX4" fmla="*/ 8022 w 9836"/>
                  <a:gd name="connsiteY4" fmla="*/ 0 h 10084"/>
                  <a:gd name="connsiteX5" fmla="*/ 7022 w 9836"/>
                  <a:gd name="connsiteY5" fmla="*/ 349 h 10084"/>
                  <a:gd name="connsiteX6" fmla="*/ 5022 w 9836"/>
                  <a:gd name="connsiteY6" fmla="*/ 930 h 10084"/>
                  <a:gd name="connsiteX7" fmla="*/ 4022 w 9836"/>
                  <a:gd name="connsiteY7" fmla="*/ 581 h 10084"/>
                  <a:gd name="connsiteX8" fmla="*/ 2772 w 9836"/>
                  <a:gd name="connsiteY8" fmla="*/ 233 h 10084"/>
                  <a:gd name="connsiteX9" fmla="*/ 2272 w 9836"/>
                  <a:gd name="connsiteY9" fmla="*/ 465 h 10084"/>
                  <a:gd name="connsiteX10" fmla="*/ 2522 w 9836"/>
                  <a:gd name="connsiteY10" fmla="*/ 3140 h 10084"/>
                  <a:gd name="connsiteX11" fmla="*/ 2272 w 9836"/>
                  <a:gd name="connsiteY11" fmla="*/ 6860 h 10084"/>
                  <a:gd name="connsiteX12" fmla="*/ 22 w 9836"/>
                  <a:gd name="connsiteY12" fmla="*/ 9884 h 10084"/>
                  <a:gd name="connsiteX13" fmla="*/ 5022 w 9836"/>
                  <a:gd name="connsiteY13" fmla="*/ 10000 h 10084"/>
                  <a:gd name="connsiteX14" fmla="*/ 9772 w 9836"/>
                  <a:gd name="connsiteY14" fmla="*/ 9651 h 10084"/>
                  <a:gd name="connsiteX15" fmla="*/ 7813 w 9836"/>
                  <a:gd name="connsiteY15" fmla="*/ 5860 h 10084"/>
                  <a:gd name="connsiteX0" fmla="*/ 7943 w 10001"/>
                  <a:gd name="connsiteY0" fmla="*/ 5811 h 10000"/>
                  <a:gd name="connsiteX1" fmla="*/ 7842 w 10001"/>
                  <a:gd name="connsiteY1" fmla="*/ 4151 h 10000"/>
                  <a:gd name="connsiteX2" fmla="*/ 8410 w 10001"/>
                  <a:gd name="connsiteY2" fmla="*/ 576 h 10000"/>
                  <a:gd name="connsiteX3" fmla="*/ 8410 w 10001"/>
                  <a:gd name="connsiteY3" fmla="*/ 346 h 10000"/>
                  <a:gd name="connsiteX4" fmla="*/ 8156 w 10001"/>
                  <a:gd name="connsiteY4" fmla="*/ 0 h 10000"/>
                  <a:gd name="connsiteX5" fmla="*/ 7139 w 10001"/>
                  <a:gd name="connsiteY5" fmla="*/ 346 h 10000"/>
                  <a:gd name="connsiteX6" fmla="*/ 5106 w 10001"/>
                  <a:gd name="connsiteY6" fmla="*/ 922 h 10000"/>
                  <a:gd name="connsiteX7" fmla="*/ 4089 w 10001"/>
                  <a:gd name="connsiteY7" fmla="*/ 576 h 10000"/>
                  <a:gd name="connsiteX8" fmla="*/ 2818 w 10001"/>
                  <a:gd name="connsiteY8" fmla="*/ 231 h 10000"/>
                  <a:gd name="connsiteX9" fmla="*/ 2310 w 10001"/>
                  <a:gd name="connsiteY9" fmla="*/ 461 h 10000"/>
                  <a:gd name="connsiteX10" fmla="*/ 2564 w 10001"/>
                  <a:gd name="connsiteY10" fmla="*/ 3114 h 10000"/>
                  <a:gd name="connsiteX11" fmla="*/ 2310 w 10001"/>
                  <a:gd name="connsiteY11" fmla="*/ 6803 h 10000"/>
                  <a:gd name="connsiteX12" fmla="*/ 22 w 10001"/>
                  <a:gd name="connsiteY12" fmla="*/ 9802 h 10000"/>
                  <a:gd name="connsiteX13" fmla="*/ 5106 w 10001"/>
                  <a:gd name="connsiteY13" fmla="*/ 9917 h 10000"/>
                  <a:gd name="connsiteX14" fmla="*/ 9935 w 10001"/>
                  <a:gd name="connsiteY14" fmla="*/ 9571 h 10000"/>
                  <a:gd name="connsiteX15" fmla="*/ 7943 w 10001"/>
                  <a:gd name="connsiteY15" fmla="*/ 5811 h 10000"/>
                  <a:gd name="connsiteX0" fmla="*/ 7943 w 10295"/>
                  <a:gd name="connsiteY0" fmla="*/ 5811 h 10106"/>
                  <a:gd name="connsiteX1" fmla="*/ 7842 w 10295"/>
                  <a:gd name="connsiteY1" fmla="*/ 4151 h 10106"/>
                  <a:gd name="connsiteX2" fmla="*/ 8410 w 10295"/>
                  <a:gd name="connsiteY2" fmla="*/ 576 h 10106"/>
                  <a:gd name="connsiteX3" fmla="*/ 8410 w 10295"/>
                  <a:gd name="connsiteY3" fmla="*/ 346 h 10106"/>
                  <a:gd name="connsiteX4" fmla="*/ 8156 w 10295"/>
                  <a:gd name="connsiteY4" fmla="*/ 0 h 10106"/>
                  <a:gd name="connsiteX5" fmla="*/ 7139 w 10295"/>
                  <a:gd name="connsiteY5" fmla="*/ 346 h 10106"/>
                  <a:gd name="connsiteX6" fmla="*/ 5106 w 10295"/>
                  <a:gd name="connsiteY6" fmla="*/ 922 h 10106"/>
                  <a:gd name="connsiteX7" fmla="*/ 4089 w 10295"/>
                  <a:gd name="connsiteY7" fmla="*/ 576 h 10106"/>
                  <a:gd name="connsiteX8" fmla="*/ 2818 w 10295"/>
                  <a:gd name="connsiteY8" fmla="*/ 231 h 10106"/>
                  <a:gd name="connsiteX9" fmla="*/ 2310 w 10295"/>
                  <a:gd name="connsiteY9" fmla="*/ 461 h 10106"/>
                  <a:gd name="connsiteX10" fmla="*/ 2564 w 10295"/>
                  <a:gd name="connsiteY10" fmla="*/ 3114 h 10106"/>
                  <a:gd name="connsiteX11" fmla="*/ 2310 w 10295"/>
                  <a:gd name="connsiteY11" fmla="*/ 6803 h 10106"/>
                  <a:gd name="connsiteX12" fmla="*/ 22 w 10295"/>
                  <a:gd name="connsiteY12" fmla="*/ 9802 h 10106"/>
                  <a:gd name="connsiteX13" fmla="*/ 5106 w 10295"/>
                  <a:gd name="connsiteY13" fmla="*/ 9917 h 10106"/>
                  <a:gd name="connsiteX14" fmla="*/ 10236 w 10295"/>
                  <a:gd name="connsiteY14" fmla="*/ 9753 h 10106"/>
                  <a:gd name="connsiteX15" fmla="*/ 7943 w 10295"/>
                  <a:gd name="connsiteY15" fmla="*/ 5811 h 10106"/>
                  <a:gd name="connsiteX0" fmla="*/ 7943 w 10493"/>
                  <a:gd name="connsiteY0" fmla="*/ 5811 h 9955"/>
                  <a:gd name="connsiteX1" fmla="*/ 7842 w 10493"/>
                  <a:gd name="connsiteY1" fmla="*/ 4151 h 9955"/>
                  <a:gd name="connsiteX2" fmla="*/ 8410 w 10493"/>
                  <a:gd name="connsiteY2" fmla="*/ 576 h 9955"/>
                  <a:gd name="connsiteX3" fmla="*/ 8410 w 10493"/>
                  <a:gd name="connsiteY3" fmla="*/ 346 h 9955"/>
                  <a:gd name="connsiteX4" fmla="*/ 8156 w 10493"/>
                  <a:gd name="connsiteY4" fmla="*/ 0 h 9955"/>
                  <a:gd name="connsiteX5" fmla="*/ 7139 w 10493"/>
                  <a:gd name="connsiteY5" fmla="*/ 346 h 9955"/>
                  <a:gd name="connsiteX6" fmla="*/ 5106 w 10493"/>
                  <a:gd name="connsiteY6" fmla="*/ 922 h 9955"/>
                  <a:gd name="connsiteX7" fmla="*/ 4089 w 10493"/>
                  <a:gd name="connsiteY7" fmla="*/ 576 h 9955"/>
                  <a:gd name="connsiteX8" fmla="*/ 2818 w 10493"/>
                  <a:gd name="connsiteY8" fmla="*/ 231 h 9955"/>
                  <a:gd name="connsiteX9" fmla="*/ 2310 w 10493"/>
                  <a:gd name="connsiteY9" fmla="*/ 461 h 9955"/>
                  <a:gd name="connsiteX10" fmla="*/ 2564 w 10493"/>
                  <a:gd name="connsiteY10" fmla="*/ 3114 h 9955"/>
                  <a:gd name="connsiteX11" fmla="*/ 2310 w 10493"/>
                  <a:gd name="connsiteY11" fmla="*/ 6803 h 9955"/>
                  <a:gd name="connsiteX12" fmla="*/ 22 w 10493"/>
                  <a:gd name="connsiteY12" fmla="*/ 9802 h 9955"/>
                  <a:gd name="connsiteX13" fmla="*/ 5106 w 10493"/>
                  <a:gd name="connsiteY13" fmla="*/ 9917 h 9955"/>
                  <a:gd name="connsiteX14" fmla="*/ 10236 w 10493"/>
                  <a:gd name="connsiteY14" fmla="*/ 9753 h 9955"/>
                  <a:gd name="connsiteX15" fmla="*/ 7943 w 10493"/>
                  <a:gd name="connsiteY15" fmla="*/ 5811 h 9955"/>
                  <a:gd name="connsiteX0" fmla="*/ 7646 w 10076"/>
                  <a:gd name="connsiteY0" fmla="*/ 5837 h 10118"/>
                  <a:gd name="connsiteX1" fmla="*/ 7550 w 10076"/>
                  <a:gd name="connsiteY1" fmla="*/ 4170 h 10118"/>
                  <a:gd name="connsiteX2" fmla="*/ 8091 w 10076"/>
                  <a:gd name="connsiteY2" fmla="*/ 579 h 10118"/>
                  <a:gd name="connsiteX3" fmla="*/ 8091 w 10076"/>
                  <a:gd name="connsiteY3" fmla="*/ 348 h 10118"/>
                  <a:gd name="connsiteX4" fmla="*/ 7849 w 10076"/>
                  <a:gd name="connsiteY4" fmla="*/ 0 h 10118"/>
                  <a:gd name="connsiteX5" fmla="*/ 6880 w 10076"/>
                  <a:gd name="connsiteY5" fmla="*/ 348 h 10118"/>
                  <a:gd name="connsiteX6" fmla="*/ 4942 w 10076"/>
                  <a:gd name="connsiteY6" fmla="*/ 926 h 10118"/>
                  <a:gd name="connsiteX7" fmla="*/ 3973 w 10076"/>
                  <a:gd name="connsiteY7" fmla="*/ 579 h 10118"/>
                  <a:gd name="connsiteX8" fmla="*/ 2762 w 10076"/>
                  <a:gd name="connsiteY8" fmla="*/ 232 h 10118"/>
                  <a:gd name="connsiteX9" fmla="*/ 2277 w 10076"/>
                  <a:gd name="connsiteY9" fmla="*/ 463 h 10118"/>
                  <a:gd name="connsiteX10" fmla="*/ 2520 w 10076"/>
                  <a:gd name="connsiteY10" fmla="*/ 3128 h 10118"/>
                  <a:gd name="connsiteX11" fmla="*/ 1798 w 10076"/>
                  <a:gd name="connsiteY11" fmla="*/ 6743 h 10118"/>
                  <a:gd name="connsiteX12" fmla="*/ 97 w 10076"/>
                  <a:gd name="connsiteY12" fmla="*/ 9846 h 10118"/>
                  <a:gd name="connsiteX13" fmla="*/ 4942 w 10076"/>
                  <a:gd name="connsiteY13" fmla="*/ 9962 h 10118"/>
                  <a:gd name="connsiteX14" fmla="*/ 9831 w 10076"/>
                  <a:gd name="connsiteY14" fmla="*/ 9797 h 10118"/>
                  <a:gd name="connsiteX15" fmla="*/ 7646 w 10076"/>
                  <a:gd name="connsiteY15" fmla="*/ 5837 h 10118"/>
                  <a:gd name="connsiteX0" fmla="*/ 7646 w 10076"/>
                  <a:gd name="connsiteY0" fmla="*/ 5837 h 10118"/>
                  <a:gd name="connsiteX1" fmla="*/ 7550 w 10076"/>
                  <a:gd name="connsiteY1" fmla="*/ 4170 h 10118"/>
                  <a:gd name="connsiteX2" fmla="*/ 8091 w 10076"/>
                  <a:gd name="connsiteY2" fmla="*/ 579 h 10118"/>
                  <a:gd name="connsiteX3" fmla="*/ 8091 w 10076"/>
                  <a:gd name="connsiteY3" fmla="*/ 348 h 10118"/>
                  <a:gd name="connsiteX4" fmla="*/ 7849 w 10076"/>
                  <a:gd name="connsiteY4" fmla="*/ 0 h 10118"/>
                  <a:gd name="connsiteX5" fmla="*/ 6880 w 10076"/>
                  <a:gd name="connsiteY5" fmla="*/ 348 h 10118"/>
                  <a:gd name="connsiteX6" fmla="*/ 4942 w 10076"/>
                  <a:gd name="connsiteY6" fmla="*/ 926 h 10118"/>
                  <a:gd name="connsiteX7" fmla="*/ 3973 w 10076"/>
                  <a:gd name="connsiteY7" fmla="*/ 579 h 10118"/>
                  <a:gd name="connsiteX8" fmla="*/ 2762 w 10076"/>
                  <a:gd name="connsiteY8" fmla="*/ 232 h 10118"/>
                  <a:gd name="connsiteX9" fmla="*/ 2277 w 10076"/>
                  <a:gd name="connsiteY9" fmla="*/ 463 h 10118"/>
                  <a:gd name="connsiteX10" fmla="*/ 2329 w 10076"/>
                  <a:gd name="connsiteY10" fmla="*/ 3037 h 10118"/>
                  <a:gd name="connsiteX11" fmla="*/ 1798 w 10076"/>
                  <a:gd name="connsiteY11" fmla="*/ 6743 h 10118"/>
                  <a:gd name="connsiteX12" fmla="*/ 97 w 10076"/>
                  <a:gd name="connsiteY12" fmla="*/ 9846 h 10118"/>
                  <a:gd name="connsiteX13" fmla="*/ 4942 w 10076"/>
                  <a:gd name="connsiteY13" fmla="*/ 9962 h 10118"/>
                  <a:gd name="connsiteX14" fmla="*/ 9831 w 10076"/>
                  <a:gd name="connsiteY14" fmla="*/ 9797 h 10118"/>
                  <a:gd name="connsiteX15" fmla="*/ 7646 w 10076"/>
                  <a:gd name="connsiteY15" fmla="*/ 5837 h 10118"/>
                  <a:gd name="connsiteX0" fmla="*/ 7646 w 10076"/>
                  <a:gd name="connsiteY0" fmla="*/ 6213 h 10494"/>
                  <a:gd name="connsiteX1" fmla="*/ 7550 w 10076"/>
                  <a:gd name="connsiteY1" fmla="*/ 4546 h 10494"/>
                  <a:gd name="connsiteX2" fmla="*/ 8091 w 10076"/>
                  <a:gd name="connsiteY2" fmla="*/ 955 h 10494"/>
                  <a:gd name="connsiteX3" fmla="*/ 8091 w 10076"/>
                  <a:gd name="connsiteY3" fmla="*/ 724 h 10494"/>
                  <a:gd name="connsiteX4" fmla="*/ 8136 w 10076"/>
                  <a:gd name="connsiteY4" fmla="*/ 0 h 10494"/>
                  <a:gd name="connsiteX5" fmla="*/ 6880 w 10076"/>
                  <a:gd name="connsiteY5" fmla="*/ 724 h 10494"/>
                  <a:gd name="connsiteX6" fmla="*/ 4942 w 10076"/>
                  <a:gd name="connsiteY6" fmla="*/ 1302 h 10494"/>
                  <a:gd name="connsiteX7" fmla="*/ 3973 w 10076"/>
                  <a:gd name="connsiteY7" fmla="*/ 955 h 10494"/>
                  <a:gd name="connsiteX8" fmla="*/ 2762 w 10076"/>
                  <a:gd name="connsiteY8" fmla="*/ 608 h 10494"/>
                  <a:gd name="connsiteX9" fmla="*/ 2277 w 10076"/>
                  <a:gd name="connsiteY9" fmla="*/ 839 h 10494"/>
                  <a:gd name="connsiteX10" fmla="*/ 2329 w 10076"/>
                  <a:gd name="connsiteY10" fmla="*/ 3413 h 10494"/>
                  <a:gd name="connsiteX11" fmla="*/ 1798 w 10076"/>
                  <a:gd name="connsiteY11" fmla="*/ 7119 h 10494"/>
                  <a:gd name="connsiteX12" fmla="*/ 97 w 10076"/>
                  <a:gd name="connsiteY12" fmla="*/ 10222 h 10494"/>
                  <a:gd name="connsiteX13" fmla="*/ 4942 w 10076"/>
                  <a:gd name="connsiteY13" fmla="*/ 10338 h 10494"/>
                  <a:gd name="connsiteX14" fmla="*/ 9831 w 10076"/>
                  <a:gd name="connsiteY14" fmla="*/ 10173 h 10494"/>
                  <a:gd name="connsiteX15" fmla="*/ 7646 w 10076"/>
                  <a:gd name="connsiteY15" fmla="*/ 6213 h 10494"/>
                  <a:gd name="connsiteX0" fmla="*/ 7646 w 10076"/>
                  <a:gd name="connsiteY0" fmla="*/ 6782 h 11063"/>
                  <a:gd name="connsiteX1" fmla="*/ 7550 w 10076"/>
                  <a:gd name="connsiteY1" fmla="*/ 5115 h 11063"/>
                  <a:gd name="connsiteX2" fmla="*/ 8091 w 10076"/>
                  <a:gd name="connsiteY2" fmla="*/ 1524 h 11063"/>
                  <a:gd name="connsiteX3" fmla="*/ 8091 w 10076"/>
                  <a:gd name="connsiteY3" fmla="*/ 1293 h 11063"/>
                  <a:gd name="connsiteX4" fmla="*/ 8136 w 10076"/>
                  <a:gd name="connsiteY4" fmla="*/ 569 h 11063"/>
                  <a:gd name="connsiteX5" fmla="*/ 6880 w 10076"/>
                  <a:gd name="connsiteY5" fmla="*/ 1293 h 11063"/>
                  <a:gd name="connsiteX6" fmla="*/ 4942 w 10076"/>
                  <a:gd name="connsiteY6" fmla="*/ 1871 h 11063"/>
                  <a:gd name="connsiteX7" fmla="*/ 3973 w 10076"/>
                  <a:gd name="connsiteY7" fmla="*/ 1524 h 11063"/>
                  <a:gd name="connsiteX8" fmla="*/ 2762 w 10076"/>
                  <a:gd name="connsiteY8" fmla="*/ 1177 h 11063"/>
                  <a:gd name="connsiteX9" fmla="*/ 625 w 10076"/>
                  <a:gd name="connsiteY9" fmla="*/ 6 h 11063"/>
                  <a:gd name="connsiteX10" fmla="*/ 2329 w 10076"/>
                  <a:gd name="connsiteY10" fmla="*/ 3982 h 11063"/>
                  <a:gd name="connsiteX11" fmla="*/ 1798 w 10076"/>
                  <a:gd name="connsiteY11" fmla="*/ 7688 h 11063"/>
                  <a:gd name="connsiteX12" fmla="*/ 97 w 10076"/>
                  <a:gd name="connsiteY12" fmla="*/ 10791 h 11063"/>
                  <a:gd name="connsiteX13" fmla="*/ 4942 w 10076"/>
                  <a:gd name="connsiteY13" fmla="*/ 10907 h 11063"/>
                  <a:gd name="connsiteX14" fmla="*/ 9831 w 10076"/>
                  <a:gd name="connsiteY14" fmla="*/ 10742 h 11063"/>
                  <a:gd name="connsiteX15" fmla="*/ 7646 w 10076"/>
                  <a:gd name="connsiteY15" fmla="*/ 6782 h 11063"/>
                  <a:gd name="connsiteX0" fmla="*/ 7646 w 10076"/>
                  <a:gd name="connsiteY0" fmla="*/ 7349 h 11630"/>
                  <a:gd name="connsiteX1" fmla="*/ 7550 w 10076"/>
                  <a:gd name="connsiteY1" fmla="*/ 5682 h 11630"/>
                  <a:gd name="connsiteX2" fmla="*/ 8091 w 10076"/>
                  <a:gd name="connsiteY2" fmla="*/ 2091 h 11630"/>
                  <a:gd name="connsiteX3" fmla="*/ 8091 w 10076"/>
                  <a:gd name="connsiteY3" fmla="*/ 1860 h 11630"/>
                  <a:gd name="connsiteX4" fmla="*/ 8136 w 10076"/>
                  <a:gd name="connsiteY4" fmla="*/ 1136 h 11630"/>
                  <a:gd name="connsiteX5" fmla="*/ 6880 w 10076"/>
                  <a:gd name="connsiteY5" fmla="*/ 1860 h 11630"/>
                  <a:gd name="connsiteX6" fmla="*/ 4942 w 10076"/>
                  <a:gd name="connsiteY6" fmla="*/ 2438 h 11630"/>
                  <a:gd name="connsiteX7" fmla="*/ 3973 w 10076"/>
                  <a:gd name="connsiteY7" fmla="*/ 2091 h 11630"/>
                  <a:gd name="connsiteX8" fmla="*/ 1972 w 10076"/>
                  <a:gd name="connsiteY8" fmla="*/ 0 h 11630"/>
                  <a:gd name="connsiteX9" fmla="*/ 625 w 10076"/>
                  <a:gd name="connsiteY9" fmla="*/ 573 h 11630"/>
                  <a:gd name="connsiteX10" fmla="*/ 2329 w 10076"/>
                  <a:gd name="connsiteY10" fmla="*/ 4549 h 11630"/>
                  <a:gd name="connsiteX11" fmla="*/ 1798 w 10076"/>
                  <a:gd name="connsiteY11" fmla="*/ 8255 h 11630"/>
                  <a:gd name="connsiteX12" fmla="*/ 97 w 10076"/>
                  <a:gd name="connsiteY12" fmla="*/ 11358 h 11630"/>
                  <a:gd name="connsiteX13" fmla="*/ 4942 w 10076"/>
                  <a:gd name="connsiteY13" fmla="*/ 11474 h 11630"/>
                  <a:gd name="connsiteX14" fmla="*/ 9831 w 10076"/>
                  <a:gd name="connsiteY14" fmla="*/ 11309 h 11630"/>
                  <a:gd name="connsiteX15" fmla="*/ 7646 w 10076"/>
                  <a:gd name="connsiteY15" fmla="*/ 7349 h 11630"/>
                  <a:gd name="connsiteX0" fmla="*/ 7646 w 10076"/>
                  <a:gd name="connsiteY0" fmla="*/ 7349 h 11630"/>
                  <a:gd name="connsiteX1" fmla="*/ 7550 w 10076"/>
                  <a:gd name="connsiteY1" fmla="*/ 5682 h 11630"/>
                  <a:gd name="connsiteX2" fmla="*/ 8091 w 10076"/>
                  <a:gd name="connsiteY2" fmla="*/ 2091 h 11630"/>
                  <a:gd name="connsiteX3" fmla="*/ 8091 w 10076"/>
                  <a:gd name="connsiteY3" fmla="*/ 1860 h 11630"/>
                  <a:gd name="connsiteX4" fmla="*/ 9148 w 10076"/>
                  <a:gd name="connsiteY4" fmla="*/ 670 h 11630"/>
                  <a:gd name="connsiteX5" fmla="*/ 8136 w 10076"/>
                  <a:gd name="connsiteY5" fmla="*/ 1136 h 11630"/>
                  <a:gd name="connsiteX6" fmla="*/ 6880 w 10076"/>
                  <a:gd name="connsiteY6" fmla="*/ 1860 h 11630"/>
                  <a:gd name="connsiteX7" fmla="*/ 4942 w 10076"/>
                  <a:gd name="connsiteY7" fmla="*/ 2438 h 11630"/>
                  <a:gd name="connsiteX8" fmla="*/ 3973 w 10076"/>
                  <a:gd name="connsiteY8" fmla="*/ 2091 h 11630"/>
                  <a:gd name="connsiteX9" fmla="*/ 1972 w 10076"/>
                  <a:gd name="connsiteY9" fmla="*/ 0 h 11630"/>
                  <a:gd name="connsiteX10" fmla="*/ 625 w 10076"/>
                  <a:gd name="connsiteY10" fmla="*/ 573 h 11630"/>
                  <a:gd name="connsiteX11" fmla="*/ 2329 w 10076"/>
                  <a:gd name="connsiteY11" fmla="*/ 4549 h 11630"/>
                  <a:gd name="connsiteX12" fmla="*/ 1798 w 10076"/>
                  <a:gd name="connsiteY12" fmla="*/ 8255 h 11630"/>
                  <a:gd name="connsiteX13" fmla="*/ 97 w 10076"/>
                  <a:gd name="connsiteY13" fmla="*/ 11358 h 11630"/>
                  <a:gd name="connsiteX14" fmla="*/ 4942 w 10076"/>
                  <a:gd name="connsiteY14" fmla="*/ 11474 h 11630"/>
                  <a:gd name="connsiteX15" fmla="*/ 9831 w 10076"/>
                  <a:gd name="connsiteY15" fmla="*/ 11309 h 11630"/>
                  <a:gd name="connsiteX16" fmla="*/ 7646 w 10076"/>
                  <a:gd name="connsiteY16" fmla="*/ 7349 h 11630"/>
                  <a:gd name="connsiteX0" fmla="*/ 7646 w 10076"/>
                  <a:gd name="connsiteY0" fmla="*/ 7349 h 11630"/>
                  <a:gd name="connsiteX1" fmla="*/ 7550 w 10076"/>
                  <a:gd name="connsiteY1" fmla="*/ 5682 h 11630"/>
                  <a:gd name="connsiteX2" fmla="*/ 8091 w 10076"/>
                  <a:gd name="connsiteY2" fmla="*/ 2091 h 11630"/>
                  <a:gd name="connsiteX3" fmla="*/ 8091 w 10076"/>
                  <a:gd name="connsiteY3" fmla="*/ 1860 h 11630"/>
                  <a:gd name="connsiteX4" fmla="*/ 9148 w 10076"/>
                  <a:gd name="connsiteY4" fmla="*/ 670 h 11630"/>
                  <a:gd name="connsiteX5" fmla="*/ 8064 w 10076"/>
                  <a:gd name="connsiteY5" fmla="*/ 110 h 11630"/>
                  <a:gd name="connsiteX6" fmla="*/ 6880 w 10076"/>
                  <a:gd name="connsiteY6" fmla="*/ 1860 h 11630"/>
                  <a:gd name="connsiteX7" fmla="*/ 4942 w 10076"/>
                  <a:gd name="connsiteY7" fmla="*/ 2438 h 11630"/>
                  <a:gd name="connsiteX8" fmla="*/ 3973 w 10076"/>
                  <a:gd name="connsiteY8" fmla="*/ 2091 h 11630"/>
                  <a:gd name="connsiteX9" fmla="*/ 1972 w 10076"/>
                  <a:gd name="connsiteY9" fmla="*/ 0 h 11630"/>
                  <a:gd name="connsiteX10" fmla="*/ 625 w 10076"/>
                  <a:gd name="connsiteY10" fmla="*/ 573 h 11630"/>
                  <a:gd name="connsiteX11" fmla="*/ 2329 w 10076"/>
                  <a:gd name="connsiteY11" fmla="*/ 4549 h 11630"/>
                  <a:gd name="connsiteX12" fmla="*/ 1798 w 10076"/>
                  <a:gd name="connsiteY12" fmla="*/ 8255 h 11630"/>
                  <a:gd name="connsiteX13" fmla="*/ 97 w 10076"/>
                  <a:gd name="connsiteY13" fmla="*/ 11358 h 11630"/>
                  <a:gd name="connsiteX14" fmla="*/ 4942 w 10076"/>
                  <a:gd name="connsiteY14" fmla="*/ 11474 h 11630"/>
                  <a:gd name="connsiteX15" fmla="*/ 9831 w 10076"/>
                  <a:gd name="connsiteY15" fmla="*/ 11309 h 11630"/>
                  <a:gd name="connsiteX16" fmla="*/ 7646 w 10076"/>
                  <a:gd name="connsiteY16" fmla="*/ 7349 h 11630"/>
                  <a:gd name="connsiteX0" fmla="*/ 7646 w 10076"/>
                  <a:gd name="connsiteY0" fmla="*/ 7349 h 11630"/>
                  <a:gd name="connsiteX1" fmla="*/ 7550 w 10076"/>
                  <a:gd name="connsiteY1" fmla="*/ 5682 h 11630"/>
                  <a:gd name="connsiteX2" fmla="*/ 8091 w 10076"/>
                  <a:gd name="connsiteY2" fmla="*/ 2091 h 11630"/>
                  <a:gd name="connsiteX3" fmla="*/ 8091 w 10076"/>
                  <a:gd name="connsiteY3" fmla="*/ 1860 h 11630"/>
                  <a:gd name="connsiteX4" fmla="*/ 9651 w 10076"/>
                  <a:gd name="connsiteY4" fmla="*/ 567 h 11630"/>
                  <a:gd name="connsiteX5" fmla="*/ 8064 w 10076"/>
                  <a:gd name="connsiteY5" fmla="*/ 110 h 11630"/>
                  <a:gd name="connsiteX6" fmla="*/ 6880 w 10076"/>
                  <a:gd name="connsiteY6" fmla="*/ 1860 h 11630"/>
                  <a:gd name="connsiteX7" fmla="*/ 4942 w 10076"/>
                  <a:gd name="connsiteY7" fmla="*/ 2438 h 11630"/>
                  <a:gd name="connsiteX8" fmla="*/ 3973 w 10076"/>
                  <a:gd name="connsiteY8" fmla="*/ 2091 h 11630"/>
                  <a:gd name="connsiteX9" fmla="*/ 1972 w 10076"/>
                  <a:gd name="connsiteY9" fmla="*/ 0 h 11630"/>
                  <a:gd name="connsiteX10" fmla="*/ 625 w 10076"/>
                  <a:gd name="connsiteY10" fmla="*/ 573 h 11630"/>
                  <a:gd name="connsiteX11" fmla="*/ 2329 w 10076"/>
                  <a:gd name="connsiteY11" fmla="*/ 4549 h 11630"/>
                  <a:gd name="connsiteX12" fmla="*/ 1798 w 10076"/>
                  <a:gd name="connsiteY12" fmla="*/ 8255 h 11630"/>
                  <a:gd name="connsiteX13" fmla="*/ 97 w 10076"/>
                  <a:gd name="connsiteY13" fmla="*/ 11358 h 11630"/>
                  <a:gd name="connsiteX14" fmla="*/ 4942 w 10076"/>
                  <a:gd name="connsiteY14" fmla="*/ 11474 h 11630"/>
                  <a:gd name="connsiteX15" fmla="*/ 9831 w 10076"/>
                  <a:gd name="connsiteY15" fmla="*/ 11309 h 11630"/>
                  <a:gd name="connsiteX16" fmla="*/ 7646 w 10076"/>
                  <a:gd name="connsiteY16" fmla="*/ 7349 h 11630"/>
                  <a:gd name="connsiteX0" fmla="*/ 7646 w 10076"/>
                  <a:gd name="connsiteY0" fmla="*/ 7349 h 11630"/>
                  <a:gd name="connsiteX1" fmla="*/ 7550 w 10076"/>
                  <a:gd name="connsiteY1" fmla="*/ 5682 h 11630"/>
                  <a:gd name="connsiteX2" fmla="*/ 8091 w 10076"/>
                  <a:gd name="connsiteY2" fmla="*/ 2091 h 11630"/>
                  <a:gd name="connsiteX3" fmla="*/ 8091 w 10076"/>
                  <a:gd name="connsiteY3" fmla="*/ 1860 h 11630"/>
                  <a:gd name="connsiteX4" fmla="*/ 9651 w 10076"/>
                  <a:gd name="connsiteY4" fmla="*/ 567 h 11630"/>
                  <a:gd name="connsiteX5" fmla="*/ 8064 w 10076"/>
                  <a:gd name="connsiteY5" fmla="*/ 110 h 11630"/>
                  <a:gd name="connsiteX6" fmla="*/ 6880 w 10076"/>
                  <a:gd name="connsiteY6" fmla="*/ 1860 h 11630"/>
                  <a:gd name="connsiteX7" fmla="*/ 3973 w 10076"/>
                  <a:gd name="connsiteY7" fmla="*/ 2091 h 11630"/>
                  <a:gd name="connsiteX8" fmla="*/ 1972 w 10076"/>
                  <a:gd name="connsiteY8" fmla="*/ 0 h 11630"/>
                  <a:gd name="connsiteX9" fmla="*/ 625 w 10076"/>
                  <a:gd name="connsiteY9" fmla="*/ 573 h 11630"/>
                  <a:gd name="connsiteX10" fmla="*/ 2329 w 10076"/>
                  <a:gd name="connsiteY10" fmla="*/ 4549 h 11630"/>
                  <a:gd name="connsiteX11" fmla="*/ 1798 w 10076"/>
                  <a:gd name="connsiteY11" fmla="*/ 8255 h 11630"/>
                  <a:gd name="connsiteX12" fmla="*/ 97 w 10076"/>
                  <a:gd name="connsiteY12" fmla="*/ 11358 h 11630"/>
                  <a:gd name="connsiteX13" fmla="*/ 4942 w 10076"/>
                  <a:gd name="connsiteY13" fmla="*/ 11474 h 11630"/>
                  <a:gd name="connsiteX14" fmla="*/ 9831 w 10076"/>
                  <a:gd name="connsiteY14" fmla="*/ 11309 h 11630"/>
                  <a:gd name="connsiteX15" fmla="*/ 7646 w 10076"/>
                  <a:gd name="connsiteY15" fmla="*/ 7349 h 11630"/>
                  <a:gd name="connsiteX0" fmla="*/ 7646 w 10076"/>
                  <a:gd name="connsiteY0" fmla="*/ 7349 h 11630"/>
                  <a:gd name="connsiteX1" fmla="*/ 7550 w 10076"/>
                  <a:gd name="connsiteY1" fmla="*/ 5682 h 11630"/>
                  <a:gd name="connsiteX2" fmla="*/ 8091 w 10076"/>
                  <a:gd name="connsiteY2" fmla="*/ 2091 h 11630"/>
                  <a:gd name="connsiteX3" fmla="*/ 8091 w 10076"/>
                  <a:gd name="connsiteY3" fmla="*/ 1860 h 11630"/>
                  <a:gd name="connsiteX4" fmla="*/ 9651 w 10076"/>
                  <a:gd name="connsiteY4" fmla="*/ 567 h 11630"/>
                  <a:gd name="connsiteX5" fmla="*/ 8064 w 10076"/>
                  <a:gd name="connsiteY5" fmla="*/ 110 h 11630"/>
                  <a:gd name="connsiteX6" fmla="*/ 6880 w 10076"/>
                  <a:gd name="connsiteY6" fmla="*/ 1860 h 11630"/>
                  <a:gd name="connsiteX7" fmla="*/ 1972 w 10076"/>
                  <a:gd name="connsiteY7" fmla="*/ 0 h 11630"/>
                  <a:gd name="connsiteX8" fmla="*/ 625 w 10076"/>
                  <a:gd name="connsiteY8" fmla="*/ 573 h 11630"/>
                  <a:gd name="connsiteX9" fmla="*/ 2329 w 10076"/>
                  <a:gd name="connsiteY9" fmla="*/ 4549 h 11630"/>
                  <a:gd name="connsiteX10" fmla="*/ 1798 w 10076"/>
                  <a:gd name="connsiteY10" fmla="*/ 8255 h 11630"/>
                  <a:gd name="connsiteX11" fmla="*/ 97 w 10076"/>
                  <a:gd name="connsiteY11" fmla="*/ 11358 h 11630"/>
                  <a:gd name="connsiteX12" fmla="*/ 4942 w 10076"/>
                  <a:gd name="connsiteY12" fmla="*/ 11474 h 11630"/>
                  <a:gd name="connsiteX13" fmla="*/ 9831 w 10076"/>
                  <a:gd name="connsiteY13" fmla="*/ 11309 h 11630"/>
                  <a:gd name="connsiteX14" fmla="*/ 7646 w 10076"/>
                  <a:gd name="connsiteY14" fmla="*/ 7349 h 11630"/>
                  <a:gd name="connsiteX0" fmla="*/ 7646 w 10076"/>
                  <a:gd name="connsiteY0" fmla="*/ 7377 h 11658"/>
                  <a:gd name="connsiteX1" fmla="*/ 7550 w 10076"/>
                  <a:gd name="connsiteY1" fmla="*/ 5710 h 11658"/>
                  <a:gd name="connsiteX2" fmla="*/ 8091 w 10076"/>
                  <a:gd name="connsiteY2" fmla="*/ 2119 h 11658"/>
                  <a:gd name="connsiteX3" fmla="*/ 8091 w 10076"/>
                  <a:gd name="connsiteY3" fmla="*/ 1888 h 11658"/>
                  <a:gd name="connsiteX4" fmla="*/ 9651 w 10076"/>
                  <a:gd name="connsiteY4" fmla="*/ 595 h 11658"/>
                  <a:gd name="connsiteX5" fmla="*/ 8064 w 10076"/>
                  <a:gd name="connsiteY5" fmla="*/ 138 h 11658"/>
                  <a:gd name="connsiteX6" fmla="*/ 1972 w 10076"/>
                  <a:gd name="connsiteY6" fmla="*/ 28 h 11658"/>
                  <a:gd name="connsiteX7" fmla="*/ 625 w 10076"/>
                  <a:gd name="connsiteY7" fmla="*/ 601 h 11658"/>
                  <a:gd name="connsiteX8" fmla="*/ 2329 w 10076"/>
                  <a:gd name="connsiteY8" fmla="*/ 4577 h 11658"/>
                  <a:gd name="connsiteX9" fmla="*/ 1798 w 10076"/>
                  <a:gd name="connsiteY9" fmla="*/ 8283 h 11658"/>
                  <a:gd name="connsiteX10" fmla="*/ 97 w 10076"/>
                  <a:gd name="connsiteY10" fmla="*/ 11386 h 11658"/>
                  <a:gd name="connsiteX11" fmla="*/ 4942 w 10076"/>
                  <a:gd name="connsiteY11" fmla="*/ 11502 h 11658"/>
                  <a:gd name="connsiteX12" fmla="*/ 9831 w 10076"/>
                  <a:gd name="connsiteY12" fmla="*/ 11337 h 11658"/>
                  <a:gd name="connsiteX13" fmla="*/ 7646 w 10076"/>
                  <a:gd name="connsiteY13" fmla="*/ 7377 h 11658"/>
                  <a:gd name="connsiteX0" fmla="*/ 7646 w 10076"/>
                  <a:gd name="connsiteY0" fmla="*/ 7401 h 11682"/>
                  <a:gd name="connsiteX1" fmla="*/ 7550 w 10076"/>
                  <a:gd name="connsiteY1" fmla="*/ 5734 h 11682"/>
                  <a:gd name="connsiteX2" fmla="*/ 8091 w 10076"/>
                  <a:gd name="connsiteY2" fmla="*/ 2143 h 11682"/>
                  <a:gd name="connsiteX3" fmla="*/ 8091 w 10076"/>
                  <a:gd name="connsiteY3" fmla="*/ 1912 h 11682"/>
                  <a:gd name="connsiteX4" fmla="*/ 9651 w 10076"/>
                  <a:gd name="connsiteY4" fmla="*/ 619 h 11682"/>
                  <a:gd name="connsiteX5" fmla="*/ 8064 w 10076"/>
                  <a:gd name="connsiteY5" fmla="*/ 162 h 11682"/>
                  <a:gd name="connsiteX6" fmla="*/ 4839 w 10076"/>
                  <a:gd name="connsiteY6" fmla="*/ 39 h 11682"/>
                  <a:gd name="connsiteX7" fmla="*/ 1972 w 10076"/>
                  <a:gd name="connsiteY7" fmla="*/ 52 h 11682"/>
                  <a:gd name="connsiteX8" fmla="*/ 625 w 10076"/>
                  <a:gd name="connsiteY8" fmla="*/ 625 h 11682"/>
                  <a:gd name="connsiteX9" fmla="*/ 2329 w 10076"/>
                  <a:gd name="connsiteY9" fmla="*/ 4601 h 11682"/>
                  <a:gd name="connsiteX10" fmla="*/ 1798 w 10076"/>
                  <a:gd name="connsiteY10" fmla="*/ 8307 h 11682"/>
                  <a:gd name="connsiteX11" fmla="*/ 97 w 10076"/>
                  <a:gd name="connsiteY11" fmla="*/ 11410 h 11682"/>
                  <a:gd name="connsiteX12" fmla="*/ 4942 w 10076"/>
                  <a:gd name="connsiteY12" fmla="*/ 11526 h 11682"/>
                  <a:gd name="connsiteX13" fmla="*/ 9831 w 10076"/>
                  <a:gd name="connsiteY13" fmla="*/ 11361 h 11682"/>
                  <a:gd name="connsiteX14" fmla="*/ 7646 w 10076"/>
                  <a:gd name="connsiteY14" fmla="*/ 7401 h 11682"/>
                  <a:gd name="connsiteX0" fmla="*/ 7646 w 10076"/>
                  <a:gd name="connsiteY0" fmla="*/ 7354 h 11635"/>
                  <a:gd name="connsiteX1" fmla="*/ 7550 w 10076"/>
                  <a:gd name="connsiteY1" fmla="*/ 5687 h 11635"/>
                  <a:gd name="connsiteX2" fmla="*/ 8091 w 10076"/>
                  <a:gd name="connsiteY2" fmla="*/ 2096 h 11635"/>
                  <a:gd name="connsiteX3" fmla="*/ 8091 w 10076"/>
                  <a:gd name="connsiteY3" fmla="*/ 1865 h 11635"/>
                  <a:gd name="connsiteX4" fmla="*/ 9651 w 10076"/>
                  <a:gd name="connsiteY4" fmla="*/ 572 h 11635"/>
                  <a:gd name="connsiteX5" fmla="*/ 8064 w 10076"/>
                  <a:gd name="connsiteY5" fmla="*/ 115 h 11635"/>
                  <a:gd name="connsiteX6" fmla="*/ 4695 w 10076"/>
                  <a:gd name="connsiteY6" fmla="*/ 1394 h 11635"/>
                  <a:gd name="connsiteX7" fmla="*/ 1972 w 10076"/>
                  <a:gd name="connsiteY7" fmla="*/ 5 h 11635"/>
                  <a:gd name="connsiteX8" fmla="*/ 625 w 10076"/>
                  <a:gd name="connsiteY8" fmla="*/ 578 h 11635"/>
                  <a:gd name="connsiteX9" fmla="*/ 2329 w 10076"/>
                  <a:gd name="connsiteY9" fmla="*/ 4554 h 11635"/>
                  <a:gd name="connsiteX10" fmla="*/ 1798 w 10076"/>
                  <a:gd name="connsiteY10" fmla="*/ 8260 h 11635"/>
                  <a:gd name="connsiteX11" fmla="*/ 97 w 10076"/>
                  <a:gd name="connsiteY11" fmla="*/ 11363 h 11635"/>
                  <a:gd name="connsiteX12" fmla="*/ 4942 w 10076"/>
                  <a:gd name="connsiteY12" fmla="*/ 11479 h 11635"/>
                  <a:gd name="connsiteX13" fmla="*/ 9831 w 10076"/>
                  <a:gd name="connsiteY13" fmla="*/ 11314 h 11635"/>
                  <a:gd name="connsiteX14" fmla="*/ 7646 w 10076"/>
                  <a:gd name="connsiteY14" fmla="*/ 7354 h 11635"/>
                  <a:gd name="connsiteX0" fmla="*/ 7646 w 10076"/>
                  <a:gd name="connsiteY0" fmla="*/ 7354 h 11635"/>
                  <a:gd name="connsiteX1" fmla="*/ 7550 w 10076"/>
                  <a:gd name="connsiteY1" fmla="*/ 5687 h 11635"/>
                  <a:gd name="connsiteX2" fmla="*/ 8091 w 10076"/>
                  <a:gd name="connsiteY2" fmla="*/ 2096 h 11635"/>
                  <a:gd name="connsiteX3" fmla="*/ 8091 w 10076"/>
                  <a:gd name="connsiteY3" fmla="*/ 1865 h 11635"/>
                  <a:gd name="connsiteX4" fmla="*/ 9651 w 10076"/>
                  <a:gd name="connsiteY4" fmla="*/ 572 h 11635"/>
                  <a:gd name="connsiteX5" fmla="*/ 8064 w 10076"/>
                  <a:gd name="connsiteY5" fmla="*/ 115 h 11635"/>
                  <a:gd name="connsiteX6" fmla="*/ 4695 w 10076"/>
                  <a:gd name="connsiteY6" fmla="*/ 1394 h 11635"/>
                  <a:gd name="connsiteX7" fmla="*/ 1972 w 10076"/>
                  <a:gd name="connsiteY7" fmla="*/ 5 h 11635"/>
                  <a:gd name="connsiteX8" fmla="*/ 625 w 10076"/>
                  <a:gd name="connsiteY8" fmla="*/ 578 h 11635"/>
                  <a:gd name="connsiteX9" fmla="*/ 2329 w 10076"/>
                  <a:gd name="connsiteY9" fmla="*/ 4554 h 11635"/>
                  <a:gd name="connsiteX10" fmla="*/ 1798 w 10076"/>
                  <a:gd name="connsiteY10" fmla="*/ 8260 h 11635"/>
                  <a:gd name="connsiteX11" fmla="*/ 97 w 10076"/>
                  <a:gd name="connsiteY11" fmla="*/ 11363 h 11635"/>
                  <a:gd name="connsiteX12" fmla="*/ 4942 w 10076"/>
                  <a:gd name="connsiteY12" fmla="*/ 11479 h 11635"/>
                  <a:gd name="connsiteX13" fmla="*/ 9831 w 10076"/>
                  <a:gd name="connsiteY13" fmla="*/ 11314 h 11635"/>
                  <a:gd name="connsiteX14" fmla="*/ 7646 w 10076"/>
                  <a:gd name="connsiteY14" fmla="*/ 7354 h 11635"/>
                  <a:gd name="connsiteX0" fmla="*/ 7646 w 10076"/>
                  <a:gd name="connsiteY0" fmla="*/ 7354 h 11635"/>
                  <a:gd name="connsiteX1" fmla="*/ 7550 w 10076"/>
                  <a:gd name="connsiteY1" fmla="*/ 5687 h 11635"/>
                  <a:gd name="connsiteX2" fmla="*/ 8091 w 10076"/>
                  <a:gd name="connsiteY2" fmla="*/ 2096 h 11635"/>
                  <a:gd name="connsiteX3" fmla="*/ 8091 w 10076"/>
                  <a:gd name="connsiteY3" fmla="*/ 1865 h 11635"/>
                  <a:gd name="connsiteX4" fmla="*/ 9651 w 10076"/>
                  <a:gd name="connsiteY4" fmla="*/ 572 h 11635"/>
                  <a:gd name="connsiteX5" fmla="*/ 7849 w 10076"/>
                  <a:gd name="connsiteY5" fmla="*/ 47 h 11635"/>
                  <a:gd name="connsiteX6" fmla="*/ 4695 w 10076"/>
                  <a:gd name="connsiteY6" fmla="*/ 1394 h 11635"/>
                  <a:gd name="connsiteX7" fmla="*/ 1972 w 10076"/>
                  <a:gd name="connsiteY7" fmla="*/ 5 h 11635"/>
                  <a:gd name="connsiteX8" fmla="*/ 625 w 10076"/>
                  <a:gd name="connsiteY8" fmla="*/ 578 h 11635"/>
                  <a:gd name="connsiteX9" fmla="*/ 2329 w 10076"/>
                  <a:gd name="connsiteY9" fmla="*/ 4554 h 11635"/>
                  <a:gd name="connsiteX10" fmla="*/ 1798 w 10076"/>
                  <a:gd name="connsiteY10" fmla="*/ 8260 h 11635"/>
                  <a:gd name="connsiteX11" fmla="*/ 97 w 10076"/>
                  <a:gd name="connsiteY11" fmla="*/ 11363 h 11635"/>
                  <a:gd name="connsiteX12" fmla="*/ 4942 w 10076"/>
                  <a:gd name="connsiteY12" fmla="*/ 11479 h 11635"/>
                  <a:gd name="connsiteX13" fmla="*/ 9831 w 10076"/>
                  <a:gd name="connsiteY13" fmla="*/ 11314 h 11635"/>
                  <a:gd name="connsiteX14" fmla="*/ 7646 w 10076"/>
                  <a:gd name="connsiteY14" fmla="*/ 7354 h 11635"/>
                  <a:gd name="connsiteX0" fmla="*/ 7646 w 10076"/>
                  <a:gd name="connsiteY0" fmla="*/ 7354 h 11635"/>
                  <a:gd name="connsiteX1" fmla="*/ 7550 w 10076"/>
                  <a:gd name="connsiteY1" fmla="*/ 5687 h 11635"/>
                  <a:gd name="connsiteX2" fmla="*/ 8091 w 10076"/>
                  <a:gd name="connsiteY2" fmla="*/ 2096 h 11635"/>
                  <a:gd name="connsiteX3" fmla="*/ 8091 w 10076"/>
                  <a:gd name="connsiteY3" fmla="*/ 1865 h 11635"/>
                  <a:gd name="connsiteX4" fmla="*/ 9651 w 10076"/>
                  <a:gd name="connsiteY4" fmla="*/ 572 h 11635"/>
                  <a:gd name="connsiteX5" fmla="*/ 7849 w 10076"/>
                  <a:gd name="connsiteY5" fmla="*/ 47 h 11635"/>
                  <a:gd name="connsiteX6" fmla="*/ 4910 w 10076"/>
                  <a:gd name="connsiteY6" fmla="*/ 1189 h 11635"/>
                  <a:gd name="connsiteX7" fmla="*/ 1972 w 10076"/>
                  <a:gd name="connsiteY7" fmla="*/ 5 h 11635"/>
                  <a:gd name="connsiteX8" fmla="*/ 625 w 10076"/>
                  <a:gd name="connsiteY8" fmla="*/ 578 h 11635"/>
                  <a:gd name="connsiteX9" fmla="*/ 2329 w 10076"/>
                  <a:gd name="connsiteY9" fmla="*/ 4554 h 11635"/>
                  <a:gd name="connsiteX10" fmla="*/ 1798 w 10076"/>
                  <a:gd name="connsiteY10" fmla="*/ 8260 h 11635"/>
                  <a:gd name="connsiteX11" fmla="*/ 97 w 10076"/>
                  <a:gd name="connsiteY11" fmla="*/ 11363 h 11635"/>
                  <a:gd name="connsiteX12" fmla="*/ 4942 w 10076"/>
                  <a:gd name="connsiteY12" fmla="*/ 11479 h 11635"/>
                  <a:gd name="connsiteX13" fmla="*/ 9831 w 10076"/>
                  <a:gd name="connsiteY13" fmla="*/ 11314 h 11635"/>
                  <a:gd name="connsiteX14" fmla="*/ 7646 w 10076"/>
                  <a:gd name="connsiteY14" fmla="*/ 7354 h 11635"/>
                  <a:gd name="connsiteX0" fmla="*/ 7646 w 10076"/>
                  <a:gd name="connsiteY0" fmla="*/ 7414 h 11695"/>
                  <a:gd name="connsiteX1" fmla="*/ 7550 w 10076"/>
                  <a:gd name="connsiteY1" fmla="*/ 5747 h 11695"/>
                  <a:gd name="connsiteX2" fmla="*/ 8091 w 10076"/>
                  <a:gd name="connsiteY2" fmla="*/ 2156 h 11695"/>
                  <a:gd name="connsiteX3" fmla="*/ 8091 w 10076"/>
                  <a:gd name="connsiteY3" fmla="*/ 1925 h 11695"/>
                  <a:gd name="connsiteX4" fmla="*/ 9651 w 10076"/>
                  <a:gd name="connsiteY4" fmla="*/ 632 h 11695"/>
                  <a:gd name="connsiteX5" fmla="*/ 7705 w 10076"/>
                  <a:gd name="connsiteY5" fmla="*/ 4 h 11695"/>
                  <a:gd name="connsiteX6" fmla="*/ 4910 w 10076"/>
                  <a:gd name="connsiteY6" fmla="*/ 1249 h 11695"/>
                  <a:gd name="connsiteX7" fmla="*/ 1972 w 10076"/>
                  <a:gd name="connsiteY7" fmla="*/ 65 h 11695"/>
                  <a:gd name="connsiteX8" fmla="*/ 625 w 10076"/>
                  <a:gd name="connsiteY8" fmla="*/ 638 h 11695"/>
                  <a:gd name="connsiteX9" fmla="*/ 2329 w 10076"/>
                  <a:gd name="connsiteY9" fmla="*/ 4614 h 11695"/>
                  <a:gd name="connsiteX10" fmla="*/ 1798 w 10076"/>
                  <a:gd name="connsiteY10" fmla="*/ 8320 h 11695"/>
                  <a:gd name="connsiteX11" fmla="*/ 97 w 10076"/>
                  <a:gd name="connsiteY11" fmla="*/ 11423 h 11695"/>
                  <a:gd name="connsiteX12" fmla="*/ 4942 w 10076"/>
                  <a:gd name="connsiteY12" fmla="*/ 11539 h 11695"/>
                  <a:gd name="connsiteX13" fmla="*/ 9831 w 10076"/>
                  <a:gd name="connsiteY13" fmla="*/ 11374 h 11695"/>
                  <a:gd name="connsiteX14" fmla="*/ 7646 w 10076"/>
                  <a:gd name="connsiteY14" fmla="*/ 7414 h 11695"/>
                  <a:gd name="connsiteX0" fmla="*/ 7646 w 10076"/>
                  <a:gd name="connsiteY0" fmla="*/ 7414 h 11695"/>
                  <a:gd name="connsiteX1" fmla="*/ 7550 w 10076"/>
                  <a:gd name="connsiteY1" fmla="*/ 5747 h 11695"/>
                  <a:gd name="connsiteX2" fmla="*/ 8091 w 10076"/>
                  <a:gd name="connsiteY2" fmla="*/ 2156 h 11695"/>
                  <a:gd name="connsiteX3" fmla="*/ 8091 w 10076"/>
                  <a:gd name="connsiteY3" fmla="*/ 1925 h 11695"/>
                  <a:gd name="connsiteX4" fmla="*/ 9651 w 10076"/>
                  <a:gd name="connsiteY4" fmla="*/ 632 h 11695"/>
                  <a:gd name="connsiteX5" fmla="*/ 7705 w 10076"/>
                  <a:gd name="connsiteY5" fmla="*/ 4 h 11695"/>
                  <a:gd name="connsiteX6" fmla="*/ 4910 w 10076"/>
                  <a:gd name="connsiteY6" fmla="*/ 1249 h 11695"/>
                  <a:gd name="connsiteX7" fmla="*/ 1972 w 10076"/>
                  <a:gd name="connsiteY7" fmla="*/ 65 h 11695"/>
                  <a:gd name="connsiteX8" fmla="*/ 194 w 10076"/>
                  <a:gd name="connsiteY8" fmla="*/ 570 h 11695"/>
                  <a:gd name="connsiteX9" fmla="*/ 2329 w 10076"/>
                  <a:gd name="connsiteY9" fmla="*/ 4614 h 11695"/>
                  <a:gd name="connsiteX10" fmla="*/ 1798 w 10076"/>
                  <a:gd name="connsiteY10" fmla="*/ 8320 h 11695"/>
                  <a:gd name="connsiteX11" fmla="*/ 97 w 10076"/>
                  <a:gd name="connsiteY11" fmla="*/ 11423 h 11695"/>
                  <a:gd name="connsiteX12" fmla="*/ 4942 w 10076"/>
                  <a:gd name="connsiteY12" fmla="*/ 11539 h 11695"/>
                  <a:gd name="connsiteX13" fmla="*/ 9831 w 10076"/>
                  <a:gd name="connsiteY13" fmla="*/ 11374 h 11695"/>
                  <a:gd name="connsiteX14" fmla="*/ 7646 w 10076"/>
                  <a:gd name="connsiteY14" fmla="*/ 7414 h 11695"/>
                  <a:gd name="connsiteX0" fmla="*/ 7646 w 10076"/>
                  <a:gd name="connsiteY0" fmla="*/ 7414 h 11695"/>
                  <a:gd name="connsiteX1" fmla="*/ 7550 w 10076"/>
                  <a:gd name="connsiteY1" fmla="*/ 5747 h 11695"/>
                  <a:gd name="connsiteX2" fmla="*/ 8091 w 10076"/>
                  <a:gd name="connsiteY2" fmla="*/ 2156 h 11695"/>
                  <a:gd name="connsiteX3" fmla="*/ 8091 w 10076"/>
                  <a:gd name="connsiteY3" fmla="*/ 1925 h 11695"/>
                  <a:gd name="connsiteX4" fmla="*/ 9651 w 10076"/>
                  <a:gd name="connsiteY4" fmla="*/ 632 h 11695"/>
                  <a:gd name="connsiteX5" fmla="*/ 7705 w 10076"/>
                  <a:gd name="connsiteY5" fmla="*/ 4 h 11695"/>
                  <a:gd name="connsiteX6" fmla="*/ 4910 w 10076"/>
                  <a:gd name="connsiteY6" fmla="*/ 1249 h 11695"/>
                  <a:gd name="connsiteX7" fmla="*/ 1972 w 10076"/>
                  <a:gd name="connsiteY7" fmla="*/ 65 h 11695"/>
                  <a:gd name="connsiteX8" fmla="*/ 553 w 10076"/>
                  <a:gd name="connsiteY8" fmla="*/ 673 h 11695"/>
                  <a:gd name="connsiteX9" fmla="*/ 2329 w 10076"/>
                  <a:gd name="connsiteY9" fmla="*/ 4614 h 11695"/>
                  <a:gd name="connsiteX10" fmla="*/ 1798 w 10076"/>
                  <a:gd name="connsiteY10" fmla="*/ 8320 h 11695"/>
                  <a:gd name="connsiteX11" fmla="*/ 97 w 10076"/>
                  <a:gd name="connsiteY11" fmla="*/ 11423 h 11695"/>
                  <a:gd name="connsiteX12" fmla="*/ 4942 w 10076"/>
                  <a:gd name="connsiteY12" fmla="*/ 11539 h 11695"/>
                  <a:gd name="connsiteX13" fmla="*/ 9831 w 10076"/>
                  <a:gd name="connsiteY13" fmla="*/ 11374 h 11695"/>
                  <a:gd name="connsiteX14" fmla="*/ 7646 w 10076"/>
                  <a:gd name="connsiteY14" fmla="*/ 7414 h 11695"/>
                  <a:gd name="connsiteX0" fmla="*/ 7646 w 10076"/>
                  <a:gd name="connsiteY0" fmla="*/ 7414 h 11695"/>
                  <a:gd name="connsiteX1" fmla="*/ 7550 w 10076"/>
                  <a:gd name="connsiteY1" fmla="*/ 5747 h 11695"/>
                  <a:gd name="connsiteX2" fmla="*/ 8091 w 10076"/>
                  <a:gd name="connsiteY2" fmla="*/ 2156 h 11695"/>
                  <a:gd name="connsiteX3" fmla="*/ 8091 w 10076"/>
                  <a:gd name="connsiteY3" fmla="*/ 1925 h 11695"/>
                  <a:gd name="connsiteX4" fmla="*/ 9651 w 10076"/>
                  <a:gd name="connsiteY4" fmla="*/ 632 h 11695"/>
                  <a:gd name="connsiteX5" fmla="*/ 7705 w 10076"/>
                  <a:gd name="connsiteY5" fmla="*/ 4 h 11695"/>
                  <a:gd name="connsiteX6" fmla="*/ 4910 w 10076"/>
                  <a:gd name="connsiteY6" fmla="*/ 1249 h 11695"/>
                  <a:gd name="connsiteX7" fmla="*/ 1972 w 10076"/>
                  <a:gd name="connsiteY7" fmla="*/ 65 h 11695"/>
                  <a:gd name="connsiteX8" fmla="*/ 194 w 10076"/>
                  <a:gd name="connsiteY8" fmla="*/ 639 h 11695"/>
                  <a:gd name="connsiteX9" fmla="*/ 2329 w 10076"/>
                  <a:gd name="connsiteY9" fmla="*/ 4614 h 11695"/>
                  <a:gd name="connsiteX10" fmla="*/ 1798 w 10076"/>
                  <a:gd name="connsiteY10" fmla="*/ 8320 h 11695"/>
                  <a:gd name="connsiteX11" fmla="*/ 97 w 10076"/>
                  <a:gd name="connsiteY11" fmla="*/ 11423 h 11695"/>
                  <a:gd name="connsiteX12" fmla="*/ 4942 w 10076"/>
                  <a:gd name="connsiteY12" fmla="*/ 11539 h 11695"/>
                  <a:gd name="connsiteX13" fmla="*/ 9831 w 10076"/>
                  <a:gd name="connsiteY13" fmla="*/ 11374 h 11695"/>
                  <a:gd name="connsiteX14" fmla="*/ 7646 w 10076"/>
                  <a:gd name="connsiteY14" fmla="*/ 7414 h 11695"/>
                  <a:gd name="connsiteX0" fmla="*/ 7646 w 10076"/>
                  <a:gd name="connsiteY0" fmla="*/ 7414 h 11695"/>
                  <a:gd name="connsiteX1" fmla="*/ 7550 w 10076"/>
                  <a:gd name="connsiteY1" fmla="*/ 5747 h 11695"/>
                  <a:gd name="connsiteX2" fmla="*/ 8091 w 10076"/>
                  <a:gd name="connsiteY2" fmla="*/ 2156 h 11695"/>
                  <a:gd name="connsiteX3" fmla="*/ 8091 w 10076"/>
                  <a:gd name="connsiteY3" fmla="*/ 1925 h 11695"/>
                  <a:gd name="connsiteX4" fmla="*/ 9651 w 10076"/>
                  <a:gd name="connsiteY4" fmla="*/ 632 h 11695"/>
                  <a:gd name="connsiteX5" fmla="*/ 7705 w 10076"/>
                  <a:gd name="connsiteY5" fmla="*/ 4 h 11695"/>
                  <a:gd name="connsiteX6" fmla="*/ 4910 w 10076"/>
                  <a:gd name="connsiteY6" fmla="*/ 1249 h 11695"/>
                  <a:gd name="connsiteX7" fmla="*/ 1972 w 10076"/>
                  <a:gd name="connsiteY7" fmla="*/ 65 h 11695"/>
                  <a:gd name="connsiteX8" fmla="*/ 122 w 10076"/>
                  <a:gd name="connsiteY8" fmla="*/ 571 h 11695"/>
                  <a:gd name="connsiteX9" fmla="*/ 2329 w 10076"/>
                  <a:gd name="connsiteY9" fmla="*/ 4614 h 11695"/>
                  <a:gd name="connsiteX10" fmla="*/ 1798 w 10076"/>
                  <a:gd name="connsiteY10" fmla="*/ 8320 h 11695"/>
                  <a:gd name="connsiteX11" fmla="*/ 97 w 10076"/>
                  <a:gd name="connsiteY11" fmla="*/ 11423 h 11695"/>
                  <a:gd name="connsiteX12" fmla="*/ 4942 w 10076"/>
                  <a:gd name="connsiteY12" fmla="*/ 11539 h 11695"/>
                  <a:gd name="connsiteX13" fmla="*/ 9831 w 10076"/>
                  <a:gd name="connsiteY13" fmla="*/ 11374 h 11695"/>
                  <a:gd name="connsiteX14" fmla="*/ 7646 w 10076"/>
                  <a:gd name="connsiteY14" fmla="*/ 7414 h 11695"/>
                  <a:gd name="connsiteX0" fmla="*/ 7646 w 10076"/>
                  <a:gd name="connsiteY0" fmla="*/ 7414 h 11695"/>
                  <a:gd name="connsiteX1" fmla="*/ 7550 w 10076"/>
                  <a:gd name="connsiteY1" fmla="*/ 5747 h 11695"/>
                  <a:gd name="connsiteX2" fmla="*/ 8091 w 10076"/>
                  <a:gd name="connsiteY2" fmla="*/ 2156 h 11695"/>
                  <a:gd name="connsiteX3" fmla="*/ 8091 w 10076"/>
                  <a:gd name="connsiteY3" fmla="*/ 1925 h 11695"/>
                  <a:gd name="connsiteX4" fmla="*/ 9651 w 10076"/>
                  <a:gd name="connsiteY4" fmla="*/ 632 h 11695"/>
                  <a:gd name="connsiteX5" fmla="*/ 7705 w 10076"/>
                  <a:gd name="connsiteY5" fmla="*/ 4 h 11695"/>
                  <a:gd name="connsiteX6" fmla="*/ 4910 w 10076"/>
                  <a:gd name="connsiteY6" fmla="*/ 1249 h 11695"/>
                  <a:gd name="connsiteX7" fmla="*/ 2044 w 10076"/>
                  <a:gd name="connsiteY7" fmla="*/ 65 h 11695"/>
                  <a:gd name="connsiteX8" fmla="*/ 122 w 10076"/>
                  <a:gd name="connsiteY8" fmla="*/ 571 h 11695"/>
                  <a:gd name="connsiteX9" fmla="*/ 2329 w 10076"/>
                  <a:gd name="connsiteY9" fmla="*/ 4614 h 11695"/>
                  <a:gd name="connsiteX10" fmla="*/ 1798 w 10076"/>
                  <a:gd name="connsiteY10" fmla="*/ 8320 h 11695"/>
                  <a:gd name="connsiteX11" fmla="*/ 97 w 10076"/>
                  <a:gd name="connsiteY11" fmla="*/ 11423 h 11695"/>
                  <a:gd name="connsiteX12" fmla="*/ 4942 w 10076"/>
                  <a:gd name="connsiteY12" fmla="*/ 11539 h 11695"/>
                  <a:gd name="connsiteX13" fmla="*/ 9831 w 10076"/>
                  <a:gd name="connsiteY13" fmla="*/ 11374 h 11695"/>
                  <a:gd name="connsiteX14" fmla="*/ 7646 w 10076"/>
                  <a:gd name="connsiteY14" fmla="*/ 7414 h 1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076" h="11695">
                    <a:moveTo>
                      <a:pt x="7646" y="7414"/>
                    </a:moveTo>
                    <a:cubicBezTo>
                      <a:pt x="7162" y="6951"/>
                      <a:pt x="7476" y="6624"/>
                      <a:pt x="7550" y="5747"/>
                    </a:cubicBezTo>
                    <a:cubicBezTo>
                      <a:pt x="7623" y="4870"/>
                      <a:pt x="7607" y="2851"/>
                      <a:pt x="8091" y="2156"/>
                    </a:cubicBezTo>
                    <a:cubicBezTo>
                      <a:pt x="8091" y="2079"/>
                      <a:pt x="7831" y="2179"/>
                      <a:pt x="8091" y="1925"/>
                    </a:cubicBezTo>
                    <a:cubicBezTo>
                      <a:pt x="8351" y="1671"/>
                      <a:pt x="9644" y="753"/>
                      <a:pt x="9651" y="632"/>
                    </a:cubicBezTo>
                    <a:cubicBezTo>
                      <a:pt x="9658" y="511"/>
                      <a:pt x="8507" y="101"/>
                      <a:pt x="7705" y="4"/>
                    </a:cubicBezTo>
                    <a:cubicBezTo>
                      <a:pt x="6903" y="-93"/>
                      <a:pt x="5925" y="1267"/>
                      <a:pt x="4910" y="1249"/>
                    </a:cubicBezTo>
                    <a:cubicBezTo>
                      <a:pt x="3895" y="1231"/>
                      <a:pt x="2746" y="-33"/>
                      <a:pt x="2044" y="65"/>
                    </a:cubicBezTo>
                    <a:cubicBezTo>
                      <a:pt x="2044" y="181"/>
                      <a:pt x="365" y="456"/>
                      <a:pt x="122" y="571"/>
                    </a:cubicBezTo>
                    <a:cubicBezTo>
                      <a:pt x="849" y="1034"/>
                      <a:pt x="2050" y="3323"/>
                      <a:pt x="2329" y="4614"/>
                    </a:cubicBezTo>
                    <a:cubicBezTo>
                      <a:pt x="2608" y="5905"/>
                      <a:pt x="2041" y="7510"/>
                      <a:pt x="1798" y="8320"/>
                    </a:cubicBezTo>
                    <a:cubicBezTo>
                      <a:pt x="1314" y="9130"/>
                      <a:pt x="-427" y="10887"/>
                      <a:pt x="97" y="11423"/>
                    </a:cubicBezTo>
                    <a:cubicBezTo>
                      <a:pt x="621" y="11960"/>
                      <a:pt x="3731" y="11539"/>
                      <a:pt x="4942" y="11539"/>
                    </a:cubicBezTo>
                    <a:cubicBezTo>
                      <a:pt x="5910" y="11539"/>
                      <a:pt x="8710" y="11697"/>
                      <a:pt x="9831" y="11374"/>
                    </a:cubicBezTo>
                    <a:cubicBezTo>
                      <a:pt x="10952" y="11052"/>
                      <a:pt x="7888" y="7993"/>
                      <a:pt x="7646" y="7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70" name="Freeform 10"/>
              <p:cNvSpPr>
                <a:spLocks/>
              </p:cNvSpPr>
              <p:nvPr/>
            </p:nvSpPr>
            <p:spPr bwMode="auto">
              <a:xfrm>
                <a:off x="2755842" y="3209339"/>
                <a:ext cx="124166" cy="525721"/>
              </a:xfrm>
              <a:custGeom>
                <a:avLst/>
                <a:gdLst>
                  <a:gd name="T0" fmla="*/ 5 w 20"/>
                  <a:gd name="T1" fmla="*/ 9 h 84"/>
                  <a:gd name="T2" fmla="*/ 3 w 20"/>
                  <a:gd name="T3" fmla="*/ 3 h 84"/>
                  <a:gd name="T4" fmla="*/ 8 w 20"/>
                  <a:gd name="T5" fmla="*/ 0 h 84"/>
                  <a:gd name="T6" fmla="*/ 12 w 20"/>
                  <a:gd name="T7" fmla="*/ 3 h 84"/>
                  <a:gd name="T8" fmla="*/ 10 w 20"/>
                  <a:gd name="T9" fmla="*/ 9 h 84"/>
                  <a:gd name="T10" fmla="*/ 17 w 20"/>
                  <a:gd name="T11" fmla="*/ 49 h 84"/>
                  <a:gd name="T12" fmla="*/ 19 w 20"/>
                  <a:gd name="T13" fmla="*/ 74 h 84"/>
                  <a:gd name="T14" fmla="*/ 10 w 20"/>
                  <a:gd name="T15" fmla="*/ 84 h 84"/>
                  <a:gd name="T16" fmla="*/ 0 w 20"/>
                  <a:gd name="T17" fmla="*/ 74 h 84"/>
                  <a:gd name="T18" fmla="*/ 1 w 20"/>
                  <a:gd name="T19" fmla="*/ 32 h 84"/>
                  <a:gd name="T20" fmla="*/ 5 w 20"/>
                  <a:gd name="T21" fmla="*/ 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84">
                    <a:moveTo>
                      <a:pt x="5" y="9"/>
                    </a:moveTo>
                    <a:cubicBezTo>
                      <a:pt x="5" y="9"/>
                      <a:pt x="2" y="4"/>
                      <a:pt x="3" y="3"/>
                    </a:cubicBezTo>
                    <a:cubicBezTo>
                      <a:pt x="4" y="2"/>
                      <a:pt x="7" y="0"/>
                      <a:pt x="8" y="0"/>
                    </a:cubicBezTo>
                    <a:cubicBezTo>
                      <a:pt x="9" y="1"/>
                      <a:pt x="11" y="2"/>
                      <a:pt x="12" y="3"/>
                    </a:cubicBezTo>
                    <a:cubicBezTo>
                      <a:pt x="12" y="4"/>
                      <a:pt x="10" y="8"/>
                      <a:pt x="10" y="9"/>
                    </a:cubicBezTo>
                    <a:cubicBezTo>
                      <a:pt x="10" y="11"/>
                      <a:pt x="16" y="31"/>
                      <a:pt x="17" y="49"/>
                    </a:cubicBezTo>
                    <a:cubicBezTo>
                      <a:pt x="17" y="49"/>
                      <a:pt x="20" y="72"/>
                      <a:pt x="19" y="74"/>
                    </a:cubicBezTo>
                    <a:cubicBezTo>
                      <a:pt x="18" y="76"/>
                      <a:pt x="11" y="84"/>
                      <a:pt x="10" y="84"/>
                    </a:cubicBezTo>
                    <a:cubicBezTo>
                      <a:pt x="9" y="83"/>
                      <a:pt x="0" y="76"/>
                      <a:pt x="0" y="74"/>
                    </a:cubicBezTo>
                    <a:cubicBezTo>
                      <a:pt x="0" y="72"/>
                      <a:pt x="1" y="35"/>
                      <a:pt x="1" y="32"/>
                    </a:cubicBezTo>
                    <a:cubicBezTo>
                      <a:pt x="1" y="27"/>
                      <a:pt x="4" y="10"/>
                      <a:pt x="5" y="9"/>
                    </a:cubicBezTo>
                    <a:close/>
                  </a:path>
                </a:pathLst>
              </a:custGeom>
              <a:solidFill>
                <a:srgbClr val="28A9D6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0" name="椭圆 49"/>
            <p:cNvSpPr/>
            <p:nvPr/>
          </p:nvSpPr>
          <p:spPr>
            <a:xfrm flipH="1">
              <a:off x="6773451" y="5068722"/>
              <a:ext cx="1039612" cy="40750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6947593" y="3000805"/>
              <a:ext cx="691329" cy="2327766"/>
              <a:chOff x="9324781" y="2901459"/>
              <a:chExt cx="691329" cy="2327766"/>
            </a:xfrm>
          </p:grpSpPr>
          <p:sp>
            <p:nvSpPr>
              <p:cNvPr id="60" name="Freeform 65"/>
              <p:cNvSpPr>
                <a:spLocks/>
              </p:cNvSpPr>
              <p:nvPr/>
            </p:nvSpPr>
            <p:spPr bwMode="auto">
              <a:xfrm>
                <a:off x="9324781" y="2901459"/>
                <a:ext cx="691329" cy="2319015"/>
              </a:xfrm>
              <a:custGeom>
                <a:avLst/>
                <a:gdLst>
                  <a:gd name="T0" fmla="*/ 20 w 67"/>
                  <a:gd name="T1" fmla="*/ 168 h 224"/>
                  <a:gd name="T2" fmla="*/ 18 w 67"/>
                  <a:gd name="T3" fmla="*/ 189 h 224"/>
                  <a:gd name="T4" fmla="*/ 17 w 67"/>
                  <a:gd name="T5" fmla="*/ 211 h 224"/>
                  <a:gd name="T6" fmla="*/ 15 w 67"/>
                  <a:gd name="T7" fmla="*/ 212 h 224"/>
                  <a:gd name="T8" fmla="*/ 13 w 67"/>
                  <a:gd name="T9" fmla="*/ 212 h 224"/>
                  <a:gd name="T10" fmla="*/ 12 w 67"/>
                  <a:gd name="T11" fmla="*/ 219 h 224"/>
                  <a:gd name="T12" fmla="*/ 5 w 67"/>
                  <a:gd name="T13" fmla="*/ 223 h 224"/>
                  <a:gd name="T14" fmla="*/ 1 w 67"/>
                  <a:gd name="T15" fmla="*/ 222 h 224"/>
                  <a:gd name="T16" fmla="*/ 2 w 67"/>
                  <a:gd name="T17" fmla="*/ 215 h 224"/>
                  <a:gd name="T18" fmla="*/ 3 w 67"/>
                  <a:gd name="T19" fmla="*/ 211 h 224"/>
                  <a:gd name="T20" fmla="*/ 1 w 67"/>
                  <a:gd name="T21" fmla="*/ 211 h 224"/>
                  <a:gd name="T22" fmla="*/ 1 w 67"/>
                  <a:gd name="T23" fmla="*/ 193 h 224"/>
                  <a:gd name="T24" fmla="*/ 5 w 67"/>
                  <a:gd name="T25" fmla="*/ 159 h 224"/>
                  <a:gd name="T26" fmla="*/ 7 w 67"/>
                  <a:gd name="T27" fmla="*/ 135 h 224"/>
                  <a:gd name="T28" fmla="*/ 7 w 67"/>
                  <a:gd name="T29" fmla="*/ 109 h 224"/>
                  <a:gd name="T30" fmla="*/ 12 w 67"/>
                  <a:gd name="T31" fmla="*/ 92 h 224"/>
                  <a:gd name="T32" fmla="*/ 13 w 67"/>
                  <a:gd name="T33" fmla="*/ 79 h 224"/>
                  <a:gd name="T34" fmla="*/ 6 w 67"/>
                  <a:gd name="T35" fmla="*/ 78 h 224"/>
                  <a:gd name="T36" fmla="*/ 5 w 67"/>
                  <a:gd name="T37" fmla="*/ 60 h 224"/>
                  <a:gd name="T38" fmla="*/ 8 w 67"/>
                  <a:gd name="T39" fmla="*/ 44 h 224"/>
                  <a:gd name="T40" fmla="*/ 12 w 67"/>
                  <a:gd name="T41" fmla="*/ 39 h 224"/>
                  <a:gd name="T42" fmla="*/ 20 w 67"/>
                  <a:gd name="T43" fmla="*/ 37 h 224"/>
                  <a:gd name="T44" fmla="*/ 21 w 67"/>
                  <a:gd name="T45" fmla="*/ 20 h 224"/>
                  <a:gd name="T46" fmla="*/ 26 w 67"/>
                  <a:gd name="T47" fmla="*/ 4 h 224"/>
                  <a:gd name="T48" fmla="*/ 37 w 67"/>
                  <a:gd name="T49" fmla="*/ 2 h 224"/>
                  <a:gd name="T50" fmla="*/ 46 w 67"/>
                  <a:gd name="T51" fmla="*/ 19 h 224"/>
                  <a:gd name="T52" fmla="*/ 49 w 67"/>
                  <a:gd name="T53" fmla="*/ 37 h 224"/>
                  <a:gd name="T54" fmla="*/ 51 w 67"/>
                  <a:gd name="T55" fmla="*/ 38 h 224"/>
                  <a:gd name="T56" fmla="*/ 59 w 67"/>
                  <a:gd name="T57" fmla="*/ 44 h 224"/>
                  <a:gd name="T58" fmla="*/ 57 w 67"/>
                  <a:gd name="T59" fmla="*/ 66 h 224"/>
                  <a:gd name="T60" fmla="*/ 52 w 67"/>
                  <a:gd name="T61" fmla="*/ 74 h 224"/>
                  <a:gd name="T62" fmla="*/ 48 w 67"/>
                  <a:gd name="T63" fmla="*/ 78 h 224"/>
                  <a:gd name="T64" fmla="*/ 52 w 67"/>
                  <a:gd name="T65" fmla="*/ 99 h 224"/>
                  <a:gd name="T66" fmla="*/ 57 w 67"/>
                  <a:gd name="T67" fmla="*/ 130 h 224"/>
                  <a:gd name="T68" fmla="*/ 59 w 67"/>
                  <a:gd name="T69" fmla="*/ 163 h 224"/>
                  <a:gd name="T70" fmla="*/ 65 w 67"/>
                  <a:gd name="T71" fmla="*/ 192 h 224"/>
                  <a:gd name="T72" fmla="*/ 66 w 67"/>
                  <a:gd name="T73" fmla="*/ 210 h 224"/>
                  <a:gd name="T74" fmla="*/ 64 w 67"/>
                  <a:gd name="T75" fmla="*/ 211 h 224"/>
                  <a:gd name="T76" fmla="*/ 65 w 67"/>
                  <a:gd name="T77" fmla="*/ 216 h 224"/>
                  <a:gd name="T78" fmla="*/ 66 w 67"/>
                  <a:gd name="T79" fmla="*/ 223 h 224"/>
                  <a:gd name="T80" fmla="*/ 61 w 67"/>
                  <a:gd name="T81" fmla="*/ 224 h 224"/>
                  <a:gd name="T82" fmla="*/ 55 w 67"/>
                  <a:gd name="T83" fmla="*/ 218 h 224"/>
                  <a:gd name="T84" fmla="*/ 55 w 67"/>
                  <a:gd name="T85" fmla="*/ 212 h 224"/>
                  <a:gd name="T86" fmla="*/ 48 w 67"/>
                  <a:gd name="T87" fmla="*/ 211 h 224"/>
                  <a:gd name="T88" fmla="*/ 46 w 67"/>
                  <a:gd name="T89" fmla="*/ 189 h 224"/>
                  <a:gd name="T90" fmla="*/ 43 w 67"/>
                  <a:gd name="T91" fmla="*/ 160 h 224"/>
                  <a:gd name="T92" fmla="*/ 39 w 67"/>
                  <a:gd name="T93" fmla="*/ 137 h 224"/>
                  <a:gd name="T94" fmla="*/ 32 w 67"/>
                  <a:gd name="T95" fmla="*/ 115 h 224"/>
                  <a:gd name="T96" fmla="*/ 29 w 67"/>
                  <a:gd name="T97" fmla="*/ 122 h 224"/>
                  <a:gd name="T98" fmla="*/ 23 w 67"/>
                  <a:gd name="T99" fmla="*/ 148 h 224"/>
                  <a:gd name="T100" fmla="*/ 20 w 67"/>
                  <a:gd name="T101" fmla="*/ 168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" h="224">
                    <a:moveTo>
                      <a:pt x="20" y="168"/>
                    </a:moveTo>
                    <a:cubicBezTo>
                      <a:pt x="20" y="168"/>
                      <a:pt x="18" y="180"/>
                      <a:pt x="18" y="189"/>
                    </a:cubicBezTo>
                    <a:cubicBezTo>
                      <a:pt x="18" y="198"/>
                      <a:pt x="17" y="209"/>
                      <a:pt x="17" y="211"/>
                    </a:cubicBezTo>
                    <a:cubicBezTo>
                      <a:pt x="17" y="213"/>
                      <a:pt x="16" y="213"/>
                      <a:pt x="15" y="212"/>
                    </a:cubicBezTo>
                    <a:cubicBezTo>
                      <a:pt x="14" y="212"/>
                      <a:pt x="13" y="212"/>
                      <a:pt x="13" y="212"/>
                    </a:cubicBezTo>
                    <a:cubicBezTo>
                      <a:pt x="13" y="212"/>
                      <a:pt x="13" y="217"/>
                      <a:pt x="12" y="219"/>
                    </a:cubicBezTo>
                    <a:cubicBezTo>
                      <a:pt x="11" y="221"/>
                      <a:pt x="8" y="223"/>
                      <a:pt x="5" y="223"/>
                    </a:cubicBezTo>
                    <a:cubicBezTo>
                      <a:pt x="2" y="223"/>
                      <a:pt x="1" y="223"/>
                      <a:pt x="1" y="222"/>
                    </a:cubicBezTo>
                    <a:cubicBezTo>
                      <a:pt x="1" y="220"/>
                      <a:pt x="1" y="218"/>
                      <a:pt x="2" y="215"/>
                    </a:cubicBezTo>
                    <a:cubicBezTo>
                      <a:pt x="4" y="213"/>
                      <a:pt x="3" y="211"/>
                      <a:pt x="3" y="211"/>
                    </a:cubicBezTo>
                    <a:cubicBezTo>
                      <a:pt x="2" y="211"/>
                      <a:pt x="1" y="211"/>
                      <a:pt x="1" y="211"/>
                    </a:cubicBezTo>
                    <a:cubicBezTo>
                      <a:pt x="1" y="211"/>
                      <a:pt x="0" y="202"/>
                      <a:pt x="1" y="193"/>
                    </a:cubicBezTo>
                    <a:cubicBezTo>
                      <a:pt x="2" y="184"/>
                      <a:pt x="4" y="163"/>
                      <a:pt x="5" y="159"/>
                    </a:cubicBezTo>
                    <a:cubicBezTo>
                      <a:pt x="6" y="154"/>
                      <a:pt x="7" y="151"/>
                      <a:pt x="7" y="135"/>
                    </a:cubicBezTo>
                    <a:cubicBezTo>
                      <a:pt x="7" y="120"/>
                      <a:pt x="6" y="117"/>
                      <a:pt x="7" y="109"/>
                    </a:cubicBezTo>
                    <a:cubicBezTo>
                      <a:pt x="9" y="101"/>
                      <a:pt x="11" y="96"/>
                      <a:pt x="12" y="92"/>
                    </a:cubicBezTo>
                    <a:cubicBezTo>
                      <a:pt x="12" y="87"/>
                      <a:pt x="13" y="80"/>
                      <a:pt x="13" y="79"/>
                    </a:cubicBezTo>
                    <a:cubicBezTo>
                      <a:pt x="12" y="79"/>
                      <a:pt x="6" y="81"/>
                      <a:pt x="6" y="78"/>
                    </a:cubicBezTo>
                    <a:cubicBezTo>
                      <a:pt x="6" y="75"/>
                      <a:pt x="4" y="66"/>
                      <a:pt x="5" y="60"/>
                    </a:cubicBezTo>
                    <a:cubicBezTo>
                      <a:pt x="7" y="54"/>
                      <a:pt x="8" y="46"/>
                      <a:pt x="8" y="44"/>
                    </a:cubicBezTo>
                    <a:cubicBezTo>
                      <a:pt x="9" y="42"/>
                      <a:pt x="10" y="40"/>
                      <a:pt x="12" y="39"/>
                    </a:cubicBezTo>
                    <a:cubicBezTo>
                      <a:pt x="15" y="38"/>
                      <a:pt x="20" y="39"/>
                      <a:pt x="20" y="37"/>
                    </a:cubicBezTo>
                    <a:cubicBezTo>
                      <a:pt x="20" y="34"/>
                      <a:pt x="19" y="30"/>
                      <a:pt x="21" y="20"/>
                    </a:cubicBezTo>
                    <a:cubicBezTo>
                      <a:pt x="22" y="10"/>
                      <a:pt x="23" y="7"/>
                      <a:pt x="26" y="4"/>
                    </a:cubicBezTo>
                    <a:cubicBezTo>
                      <a:pt x="29" y="1"/>
                      <a:pt x="34" y="0"/>
                      <a:pt x="37" y="2"/>
                    </a:cubicBezTo>
                    <a:cubicBezTo>
                      <a:pt x="41" y="4"/>
                      <a:pt x="45" y="7"/>
                      <a:pt x="46" y="19"/>
                    </a:cubicBezTo>
                    <a:cubicBezTo>
                      <a:pt x="47" y="31"/>
                      <a:pt x="48" y="35"/>
                      <a:pt x="49" y="37"/>
                    </a:cubicBezTo>
                    <a:cubicBezTo>
                      <a:pt x="50" y="38"/>
                      <a:pt x="49" y="38"/>
                      <a:pt x="51" y="38"/>
                    </a:cubicBezTo>
                    <a:cubicBezTo>
                      <a:pt x="53" y="38"/>
                      <a:pt x="59" y="38"/>
                      <a:pt x="59" y="44"/>
                    </a:cubicBezTo>
                    <a:cubicBezTo>
                      <a:pt x="59" y="50"/>
                      <a:pt x="59" y="61"/>
                      <a:pt x="57" y="66"/>
                    </a:cubicBezTo>
                    <a:cubicBezTo>
                      <a:pt x="56" y="71"/>
                      <a:pt x="55" y="72"/>
                      <a:pt x="52" y="74"/>
                    </a:cubicBezTo>
                    <a:cubicBezTo>
                      <a:pt x="49" y="76"/>
                      <a:pt x="47" y="76"/>
                      <a:pt x="48" y="78"/>
                    </a:cubicBezTo>
                    <a:cubicBezTo>
                      <a:pt x="49" y="81"/>
                      <a:pt x="50" y="90"/>
                      <a:pt x="52" y="99"/>
                    </a:cubicBezTo>
                    <a:cubicBezTo>
                      <a:pt x="55" y="108"/>
                      <a:pt x="56" y="110"/>
                      <a:pt x="57" y="130"/>
                    </a:cubicBezTo>
                    <a:cubicBezTo>
                      <a:pt x="58" y="150"/>
                      <a:pt x="57" y="152"/>
                      <a:pt x="59" y="163"/>
                    </a:cubicBezTo>
                    <a:cubicBezTo>
                      <a:pt x="62" y="174"/>
                      <a:pt x="64" y="181"/>
                      <a:pt x="65" y="192"/>
                    </a:cubicBezTo>
                    <a:cubicBezTo>
                      <a:pt x="65" y="204"/>
                      <a:pt x="66" y="208"/>
                      <a:pt x="66" y="210"/>
                    </a:cubicBezTo>
                    <a:cubicBezTo>
                      <a:pt x="67" y="211"/>
                      <a:pt x="64" y="211"/>
                      <a:pt x="64" y="211"/>
                    </a:cubicBezTo>
                    <a:cubicBezTo>
                      <a:pt x="64" y="211"/>
                      <a:pt x="64" y="213"/>
                      <a:pt x="65" y="216"/>
                    </a:cubicBezTo>
                    <a:cubicBezTo>
                      <a:pt x="67" y="219"/>
                      <a:pt x="67" y="222"/>
                      <a:pt x="66" y="223"/>
                    </a:cubicBezTo>
                    <a:cubicBezTo>
                      <a:pt x="66" y="224"/>
                      <a:pt x="63" y="224"/>
                      <a:pt x="61" y="224"/>
                    </a:cubicBezTo>
                    <a:cubicBezTo>
                      <a:pt x="58" y="223"/>
                      <a:pt x="55" y="221"/>
                      <a:pt x="55" y="218"/>
                    </a:cubicBezTo>
                    <a:cubicBezTo>
                      <a:pt x="55" y="215"/>
                      <a:pt x="55" y="212"/>
                      <a:pt x="55" y="212"/>
                    </a:cubicBezTo>
                    <a:cubicBezTo>
                      <a:pt x="54" y="212"/>
                      <a:pt x="48" y="212"/>
                      <a:pt x="48" y="211"/>
                    </a:cubicBezTo>
                    <a:cubicBezTo>
                      <a:pt x="48" y="210"/>
                      <a:pt x="46" y="195"/>
                      <a:pt x="46" y="189"/>
                    </a:cubicBezTo>
                    <a:cubicBezTo>
                      <a:pt x="45" y="183"/>
                      <a:pt x="44" y="166"/>
                      <a:pt x="43" y="160"/>
                    </a:cubicBezTo>
                    <a:cubicBezTo>
                      <a:pt x="42" y="155"/>
                      <a:pt x="42" y="148"/>
                      <a:pt x="39" y="137"/>
                    </a:cubicBezTo>
                    <a:cubicBezTo>
                      <a:pt x="37" y="127"/>
                      <a:pt x="33" y="117"/>
                      <a:pt x="32" y="115"/>
                    </a:cubicBezTo>
                    <a:cubicBezTo>
                      <a:pt x="31" y="114"/>
                      <a:pt x="30" y="117"/>
                      <a:pt x="29" y="122"/>
                    </a:cubicBezTo>
                    <a:cubicBezTo>
                      <a:pt x="28" y="126"/>
                      <a:pt x="25" y="139"/>
                      <a:pt x="23" y="148"/>
                    </a:cubicBezTo>
                    <a:cubicBezTo>
                      <a:pt x="22" y="157"/>
                      <a:pt x="21" y="165"/>
                      <a:pt x="20" y="168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AutoShape 63"/>
              <p:cNvSpPr>
                <a:spLocks noChangeAspect="1" noChangeArrowheads="1" noTextEdit="1"/>
              </p:cNvSpPr>
              <p:nvPr/>
            </p:nvSpPr>
            <p:spPr bwMode="auto">
              <a:xfrm>
                <a:off x="9333532" y="2901459"/>
                <a:ext cx="682578" cy="232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66"/>
              <p:cNvSpPr>
                <a:spLocks/>
              </p:cNvSpPr>
              <p:nvPr/>
            </p:nvSpPr>
            <p:spPr bwMode="auto">
              <a:xfrm>
                <a:off x="9499801" y="3605916"/>
                <a:ext cx="113763" cy="122514"/>
              </a:xfrm>
              <a:custGeom>
                <a:avLst/>
                <a:gdLst>
                  <a:gd name="T0" fmla="*/ 9 w 11"/>
                  <a:gd name="T1" fmla="*/ 12 h 12"/>
                  <a:gd name="T2" fmla="*/ 11 w 11"/>
                  <a:gd name="T3" fmla="*/ 9 h 12"/>
                  <a:gd name="T4" fmla="*/ 10 w 11"/>
                  <a:gd name="T5" fmla="*/ 5 h 12"/>
                  <a:gd name="T6" fmla="*/ 9 w 11"/>
                  <a:gd name="T7" fmla="*/ 2 h 12"/>
                  <a:gd name="T8" fmla="*/ 4 w 11"/>
                  <a:gd name="T9" fmla="*/ 0 h 12"/>
                  <a:gd name="T10" fmla="*/ 2 w 11"/>
                  <a:gd name="T11" fmla="*/ 6 h 12"/>
                  <a:gd name="T12" fmla="*/ 1 w 11"/>
                  <a:gd name="T13" fmla="*/ 12 h 12"/>
                  <a:gd name="T14" fmla="*/ 6 w 11"/>
                  <a:gd name="T15" fmla="*/ 12 h 12"/>
                  <a:gd name="T16" fmla="*/ 9 w 11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2">
                    <a:moveTo>
                      <a:pt x="9" y="12"/>
                    </a:moveTo>
                    <a:cubicBezTo>
                      <a:pt x="9" y="12"/>
                      <a:pt x="11" y="10"/>
                      <a:pt x="11" y="9"/>
                    </a:cubicBezTo>
                    <a:cubicBezTo>
                      <a:pt x="11" y="7"/>
                      <a:pt x="10" y="6"/>
                      <a:pt x="10" y="5"/>
                    </a:cubicBezTo>
                    <a:cubicBezTo>
                      <a:pt x="10" y="4"/>
                      <a:pt x="10" y="2"/>
                      <a:pt x="9" y="2"/>
                    </a:cubicBezTo>
                    <a:cubicBezTo>
                      <a:pt x="8" y="2"/>
                      <a:pt x="5" y="1"/>
                      <a:pt x="4" y="0"/>
                    </a:cubicBezTo>
                    <a:cubicBezTo>
                      <a:pt x="3" y="0"/>
                      <a:pt x="2" y="5"/>
                      <a:pt x="2" y="6"/>
                    </a:cubicBezTo>
                    <a:cubicBezTo>
                      <a:pt x="1" y="8"/>
                      <a:pt x="0" y="12"/>
                      <a:pt x="1" y="12"/>
                    </a:cubicBezTo>
                    <a:cubicBezTo>
                      <a:pt x="2" y="12"/>
                      <a:pt x="5" y="11"/>
                      <a:pt x="6" y="12"/>
                    </a:cubicBezTo>
                    <a:cubicBezTo>
                      <a:pt x="7" y="12"/>
                      <a:pt x="8" y="12"/>
                      <a:pt x="9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67"/>
              <p:cNvSpPr>
                <a:spLocks/>
              </p:cNvSpPr>
              <p:nvPr/>
            </p:nvSpPr>
            <p:spPr bwMode="auto">
              <a:xfrm>
                <a:off x="9683572" y="3553410"/>
                <a:ext cx="105012" cy="135642"/>
              </a:xfrm>
              <a:custGeom>
                <a:avLst/>
                <a:gdLst>
                  <a:gd name="T0" fmla="*/ 7 w 10"/>
                  <a:gd name="T1" fmla="*/ 13 h 13"/>
                  <a:gd name="T2" fmla="*/ 9 w 10"/>
                  <a:gd name="T3" fmla="*/ 10 h 13"/>
                  <a:gd name="T4" fmla="*/ 7 w 10"/>
                  <a:gd name="T5" fmla="*/ 4 h 13"/>
                  <a:gd name="T6" fmla="*/ 4 w 10"/>
                  <a:gd name="T7" fmla="*/ 1 h 13"/>
                  <a:gd name="T8" fmla="*/ 0 w 10"/>
                  <a:gd name="T9" fmla="*/ 2 h 13"/>
                  <a:gd name="T10" fmla="*/ 1 w 10"/>
                  <a:gd name="T11" fmla="*/ 7 h 13"/>
                  <a:gd name="T12" fmla="*/ 0 w 10"/>
                  <a:gd name="T13" fmla="*/ 8 h 13"/>
                  <a:gd name="T14" fmla="*/ 0 w 10"/>
                  <a:gd name="T15" fmla="*/ 11 h 13"/>
                  <a:gd name="T16" fmla="*/ 7 w 10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3">
                    <a:moveTo>
                      <a:pt x="7" y="13"/>
                    </a:moveTo>
                    <a:cubicBezTo>
                      <a:pt x="7" y="13"/>
                      <a:pt x="10" y="12"/>
                      <a:pt x="9" y="10"/>
                    </a:cubicBezTo>
                    <a:cubicBezTo>
                      <a:pt x="8" y="8"/>
                      <a:pt x="7" y="6"/>
                      <a:pt x="7" y="4"/>
                    </a:cubicBezTo>
                    <a:cubicBezTo>
                      <a:pt x="7" y="2"/>
                      <a:pt x="6" y="1"/>
                      <a:pt x="4" y="1"/>
                    </a:cubicBezTo>
                    <a:cubicBezTo>
                      <a:pt x="2" y="1"/>
                      <a:pt x="0" y="0"/>
                      <a:pt x="0" y="2"/>
                    </a:cubicBezTo>
                    <a:cubicBezTo>
                      <a:pt x="0" y="4"/>
                      <a:pt x="1" y="5"/>
                      <a:pt x="1" y="7"/>
                    </a:cubicBezTo>
                    <a:cubicBezTo>
                      <a:pt x="1" y="8"/>
                      <a:pt x="0" y="8"/>
                      <a:pt x="0" y="8"/>
                    </a:cubicBezTo>
                    <a:cubicBezTo>
                      <a:pt x="0" y="8"/>
                      <a:pt x="0" y="10"/>
                      <a:pt x="0" y="11"/>
                    </a:cubicBezTo>
                    <a:cubicBezTo>
                      <a:pt x="0" y="13"/>
                      <a:pt x="6" y="13"/>
                      <a:pt x="7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68"/>
              <p:cNvSpPr>
                <a:spLocks/>
              </p:cNvSpPr>
              <p:nvPr/>
            </p:nvSpPr>
            <p:spPr bwMode="auto">
              <a:xfrm>
                <a:off x="9438544" y="3842193"/>
                <a:ext cx="420048" cy="96261"/>
              </a:xfrm>
              <a:custGeom>
                <a:avLst/>
                <a:gdLst>
                  <a:gd name="T0" fmla="*/ 41 w 41"/>
                  <a:gd name="T1" fmla="*/ 5 h 9"/>
                  <a:gd name="T2" fmla="*/ 25 w 41"/>
                  <a:gd name="T3" fmla="*/ 9 h 9"/>
                  <a:gd name="T4" fmla="*/ 8 w 41"/>
                  <a:gd name="T5" fmla="*/ 7 h 9"/>
                  <a:gd name="T6" fmla="*/ 0 w 41"/>
                  <a:gd name="T7" fmla="*/ 5 h 9"/>
                  <a:gd name="T8" fmla="*/ 1 w 41"/>
                  <a:gd name="T9" fmla="*/ 1 h 9"/>
                  <a:gd name="T10" fmla="*/ 20 w 41"/>
                  <a:gd name="T11" fmla="*/ 1 h 9"/>
                  <a:gd name="T12" fmla="*/ 40 w 41"/>
                  <a:gd name="T13" fmla="*/ 4 h 9"/>
                  <a:gd name="T14" fmla="*/ 41 w 41"/>
                  <a:gd name="T1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9">
                    <a:moveTo>
                      <a:pt x="41" y="5"/>
                    </a:moveTo>
                    <a:cubicBezTo>
                      <a:pt x="41" y="5"/>
                      <a:pt x="36" y="9"/>
                      <a:pt x="25" y="9"/>
                    </a:cubicBezTo>
                    <a:cubicBezTo>
                      <a:pt x="13" y="9"/>
                      <a:pt x="14" y="9"/>
                      <a:pt x="8" y="7"/>
                    </a:cubicBezTo>
                    <a:cubicBezTo>
                      <a:pt x="3" y="5"/>
                      <a:pt x="0" y="5"/>
                      <a:pt x="0" y="5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8" y="0"/>
                      <a:pt x="20" y="1"/>
                    </a:cubicBezTo>
                    <a:cubicBezTo>
                      <a:pt x="32" y="2"/>
                      <a:pt x="40" y="4"/>
                      <a:pt x="40" y="4"/>
                    </a:cubicBezTo>
                    <a:lnTo>
                      <a:pt x="41" y="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accent1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Freeform 69"/>
              <p:cNvSpPr>
                <a:spLocks/>
              </p:cNvSpPr>
              <p:nvPr/>
            </p:nvSpPr>
            <p:spPr bwMode="auto">
              <a:xfrm>
                <a:off x="9521680" y="3295254"/>
                <a:ext cx="266907" cy="319413"/>
              </a:xfrm>
              <a:custGeom>
                <a:avLst/>
                <a:gdLst>
                  <a:gd name="T0" fmla="*/ 13 w 26"/>
                  <a:gd name="T1" fmla="*/ 31 h 31"/>
                  <a:gd name="T2" fmla="*/ 21 w 26"/>
                  <a:gd name="T3" fmla="*/ 13 h 31"/>
                  <a:gd name="T4" fmla="*/ 25 w 26"/>
                  <a:gd name="T5" fmla="*/ 2 h 31"/>
                  <a:gd name="T6" fmla="*/ 3 w 26"/>
                  <a:gd name="T7" fmla="*/ 0 h 31"/>
                  <a:gd name="T8" fmla="*/ 3 w 26"/>
                  <a:gd name="T9" fmla="*/ 10 h 31"/>
                  <a:gd name="T10" fmla="*/ 13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3" y="31"/>
                    </a:moveTo>
                    <a:cubicBezTo>
                      <a:pt x="13" y="31"/>
                      <a:pt x="16" y="19"/>
                      <a:pt x="21" y="13"/>
                    </a:cubicBezTo>
                    <a:cubicBezTo>
                      <a:pt x="26" y="7"/>
                      <a:pt x="25" y="4"/>
                      <a:pt x="25" y="2"/>
                    </a:cubicBezTo>
                    <a:cubicBezTo>
                      <a:pt x="25" y="0"/>
                      <a:pt x="14" y="7"/>
                      <a:pt x="3" y="0"/>
                    </a:cubicBezTo>
                    <a:cubicBezTo>
                      <a:pt x="3" y="0"/>
                      <a:pt x="0" y="7"/>
                      <a:pt x="3" y="10"/>
                    </a:cubicBezTo>
                    <a:cubicBezTo>
                      <a:pt x="9" y="18"/>
                      <a:pt x="13" y="29"/>
                      <a:pt x="13" y="3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accent1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7966637" y="2252276"/>
              <a:ext cx="758358" cy="1892829"/>
              <a:chOff x="6323262" y="2753696"/>
              <a:chExt cx="926338" cy="2312103"/>
            </a:xfrm>
          </p:grpSpPr>
          <p:sp>
            <p:nvSpPr>
              <p:cNvPr id="58" name="Freeform 124"/>
              <p:cNvSpPr>
                <a:spLocks noEditPoints="1"/>
              </p:cNvSpPr>
              <p:nvPr/>
            </p:nvSpPr>
            <p:spPr bwMode="auto">
              <a:xfrm>
                <a:off x="6323262" y="2753696"/>
                <a:ext cx="926338" cy="2312103"/>
              </a:xfrm>
              <a:custGeom>
                <a:avLst/>
                <a:gdLst>
                  <a:gd name="T0" fmla="*/ 89 w 105"/>
                  <a:gd name="T1" fmla="*/ 248 h 262"/>
                  <a:gd name="T2" fmla="*/ 75 w 105"/>
                  <a:gd name="T3" fmla="*/ 193 h 262"/>
                  <a:gd name="T4" fmla="*/ 64 w 105"/>
                  <a:gd name="T5" fmla="*/ 138 h 262"/>
                  <a:gd name="T6" fmla="*/ 68 w 105"/>
                  <a:gd name="T7" fmla="*/ 130 h 262"/>
                  <a:gd name="T8" fmla="*/ 78 w 105"/>
                  <a:gd name="T9" fmla="*/ 113 h 262"/>
                  <a:gd name="T10" fmla="*/ 77 w 105"/>
                  <a:gd name="T11" fmla="*/ 70 h 262"/>
                  <a:gd name="T12" fmla="*/ 68 w 105"/>
                  <a:gd name="T13" fmla="*/ 43 h 262"/>
                  <a:gd name="T14" fmla="*/ 48 w 105"/>
                  <a:gd name="T15" fmla="*/ 39 h 262"/>
                  <a:gd name="T16" fmla="*/ 42 w 105"/>
                  <a:gd name="T17" fmla="*/ 31 h 262"/>
                  <a:gd name="T18" fmla="*/ 44 w 105"/>
                  <a:gd name="T19" fmla="*/ 23 h 262"/>
                  <a:gd name="T20" fmla="*/ 43 w 105"/>
                  <a:gd name="T21" fmla="*/ 17 h 262"/>
                  <a:gd name="T22" fmla="*/ 37 w 105"/>
                  <a:gd name="T23" fmla="*/ 2 h 262"/>
                  <a:gd name="T24" fmla="*/ 19 w 105"/>
                  <a:gd name="T25" fmla="*/ 5 h 262"/>
                  <a:gd name="T26" fmla="*/ 20 w 105"/>
                  <a:gd name="T27" fmla="*/ 21 h 262"/>
                  <a:gd name="T28" fmla="*/ 20 w 105"/>
                  <a:gd name="T29" fmla="*/ 27 h 262"/>
                  <a:gd name="T30" fmla="*/ 24 w 105"/>
                  <a:gd name="T31" fmla="*/ 31 h 262"/>
                  <a:gd name="T32" fmla="*/ 25 w 105"/>
                  <a:gd name="T33" fmla="*/ 41 h 262"/>
                  <a:gd name="T34" fmla="*/ 5 w 105"/>
                  <a:gd name="T35" fmla="*/ 51 h 262"/>
                  <a:gd name="T36" fmla="*/ 2 w 105"/>
                  <a:gd name="T37" fmla="*/ 91 h 262"/>
                  <a:gd name="T38" fmla="*/ 0 w 105"/>
                  <a:gd name="T39" fmla="*/ 141 h 262"/>
                  <a:gd name="T40" fmla="*/ 1 w 105"/>
                  <a:gd name="T41" fmla="*/ 145 h 262"/>
                  <a:gd name="T42" fmla="*/ 9 w 105"/>
                  <a:gd name="T43" fmla="*/ 154 h 262"/>
                  <a:gd name="T44" fmla="*/ 13 w 105"/>
                  <a:gd name="T45" fmla="*/ 175 h 262"/>
                  <a:gd name="T46" fmla="*/ 13 w 105"/>
                  <a:gd name="T47" fmla="*/ 221 h 262"/>
                  <a:gd name="T48" fmla="*/ 16 w 105"/>
                  <a:gd name="T49" fmla="*/ 241 h 262"/>
                  <a:gd name="T50" fmla="*/ 10 w 105"/>
                  <a:gd name="T51" fmla="*/ 255 h 262"/>
                  <a:gd name="T52" fmla="*/ 21 w 105"/>
                  <a:gd name="T53" fmla="*/ 260 h 262"/>
                  <a:gd name="T54" fmla="*/ 26 w 105"/>
                  <a:gd name="T55" fmla="*/ 256 h 262"/>
                  <a:gd name="T56" fmla="*/ 32 w 105"/>
                  <a:gd name="T57" fmla="*/ 253 h 262"/>
                  <a:gd name="T58" fmla="*/ 33 w 105"/>
                  <a:gd name="T59" fmla="*/ 223 h 262"/>
                  <a:gd name="T60" fmla="*/ 34 w 105"/>
                  <a:gd name="T61" fmla="*/ 177 h 262"/>
                  <a:gd name="T62" fmla="*/ 39 w 105"/>
                  <a:gd name="T63" fmla="*/ 154 h 262"/>
                  <a:gd name="T64" fmla="*/ 51 w 105"/>
                  <a:gd name="T65" fmla="*/ 197 h 262"/>
                  <a:gd name="T66" fmla="*/ 67 w 105"/>
                  <a:gd name="T67" fmla="*/ 242 h 262"/>
                  <a:gd name="T68" fmla="*/ 75 w 105"/>
                  <a:gd name="T69" fmla="*/ 255 h 262"/>
                  <a:gd name="T70" fmla="*/ 82 w 105"/>
                  <a:gd name="T71" fmla="*/ 256 h 262"/>
                  <a:gd name="T72" fmla="*/ 105 w 105"/>
                  <a:gd name="T73" fmla="*/ 256 h 262"/>
                  <a:gd name="T74" fmla="*/ 11 w 105"/>
                  <a:gd name="T75" fmla="*/ 151 h 262"/>
                  <a:gd name="T76" fmla="*/ 9 w 105"/>
                  <a:gd name="T77" fmla="*/ 150 h 262"/>
                  <a:gd name="T78" fmla="*/ 7 w 105"/>
                  <a:gd name="T79" fmla="*/ 141 h 262"/>
                  <a:gd name="T80" fmla="*/ 11 w 105"/>
                  <a:gd name="T81" fmla="*/ 148 h 262"/>
                  <a:gd name="T82" fmla="*/ 11 w 105"/>
                  <a:gd name="T83" fmla="*/ 151 h 262"/>
                  <a:gd name="T84" fmla="*/ 63 w 105"/>
                  <a:gd name="T85" fmla="*/ 86 h 262"/>
                  <a:gd name="T86" fmla="*/ 66 w 105"/>
                  <a:gd name="T87" fmla="*/ 97 h 262"/>
                  <a:gd name="T88" fmla="*/ 63 w 105"/>
                  <a:gd name="T89" fmla="*/ 106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5" h="262">
                    <a:moveTo>
                      <a:pt x="100" y="253"/>
                    </a:moveTo>
                    <a:cubicBezTo>
                      <a:pt x="96" y="253"/>
                      <a:pt x="92" y="252"/>
                      <a:pt x="89" y="248"/>
                    </a:cubicBezTo>
                    <a:cubicBezTo>
                      <a:pt x="86" y="244"/>
                      <a:pt x="83" y="243"/>
                      <a:pt x="81" y="231"/>
                    </a:cubicBezTo>
                    <a:cubicBezTo>
                      <a:pt x="79" y="219"/>
                      <a:pt x="77" y="203"/>
                      <a:pt x="75" y="193"/>
                    </a:cubicBezTo>
                    <a:cubicBezTo>
                      <a:pt x="72" y="184"/>
                      <a:pt x="70" y="176"/>
                      <a:pt x="69" y="162"/>
                    </a:cubicBezTo>
                    <a:cubicBezTo>
                      <a:pt x="67" y="147"/>
                      <a:pt x="64" y="138"/>
                      <a:pt x="64" y="138"/>
                    </a:cubicBezTo>
                    <a:cubicBezTo>
                      <a:pt x="64" y="138"/>
                      <a:pt x="65" y="135"/>
                      <a:pt x="66" y="132"/>
                    </a:cubicBezTo>
                    <a:cubicBezTo>
                      <a:pt x="67" y="130"/>
                      <a:pt x="68" y="129"/>
                      <a:pt x="68" y="130"/>
                    </a:cubicBezTo>
                    <a:cubicBezTo>
                      <a:pt x="69" y="131"/>
                      <a:pt x="70" y="131"/>
                      <a:pt x="70" y="131"/>
                    </a:cubicBezTo>
                    <a:cubicBezTo>
                      <a:pt x="70" y="131"/>
                      <a:pt x="78" y="117"/>
                      <a:pt x="78" y="113"/>
                    </a:cubicBezTo>
                    <a:cubicBezTo>
                      <a:pt x="79" y="110"/>
                      <a:pt x="82" y="101"/>
                      <a:pt x="82" y="96"/>
                    </a:cubicBezTo>
                    <a:cubicBezTo>
                      <a:pt x="82" y="91"/>
                      <a:pt x="79" y="76"/>
                      <a:pt x="77" y="70"/>
                    </a:cubicBezTo>
                    <a:cubicBezTo>
                      <a:pt x="75" y="63"/>
                      <a:pt x="72" y="57"/>
                      <a:pt x="72" y="52"/>
                    </a:cubicBezTo>
                    <a:cubicBezTo>
                      <a:pt x="71" y="47"/>
                      <a:pt x="70" y="43"/>
                      <a:pt x="68" y="43"/>
                    </a:cubicBezTo>
                    <a:cubicBezTo>
                      <a:pt x="66" y="43"/>
                      <a:pt x="64" y="42"/>
                      <a:pt x="58" y="41"/>
                    </a:cubicBezTo>
                    <a:cubicBezTo>
                      <a:pt x="52" y="40"/>
                      <a:pt x="49" y="40"/>
                      <a:pt x="48" y="39"/>
                    </a:cubicBezTo>
                    <a:cubicBezTo>
                      <a:pt x="47" y="38"/>
                      <a:pt x="45" y="35"/>
                      <a:pt x="44" y="34"/>
                    </a:cubicBezTo>
                    <a:cubicBezTo>
                      <a:pt x="43" y="33"/>
                      <a:pt x="42" y="33"/>
                      <a:pt x="42" y="31"/>
                    </a:cubicBezTo>
                    <a:cubicBezTo>
                      <a:pt x="42" y="29"/>
                      <a:pt x="43" y="24"/>
                      <a:pt x="43" y="24"/>
                    </a:cubicBezTo>
                    <a:cubicBezTo>
                      <a:pt x="43" y="24"/>
                      <a:pt x="44" y="26"/>
                      <a:pt x="44" y="23"/>
                    </a:cubicBezTo>
                    <a:cubicBezTo>
                      <a:pt x="44" y="21"/>
                      <a:pt x="45" y="17"/>
                      <a:pt x="44" y="16"/>
                    </a:cubicBezTo>
                    <a:cubicBezTo>
                      <a:pt x="43" y="16"/>
                      <a:pt x="43" y="17"/>
                      <a:pt x="43" y="17"/>
                    </a:cubicBezTo>
                    <a:cubicBezTo>
                      <a:pt x="43" y="17"/>
                      <a:pt x="44" y="7"/>
                      <a:pt x="42" y="5"/>
                    </a:cubicBezTo>
                    <a:cubicBezTo>
                      <a:pt x="40" y="2"/>
                      <a:pt x="37" y="3"/>
                      <a:pt x="37" y="2"/>
                    </a:cubicBezTo>
                    <a:cubicBezTo>
                      <a:pt x="36" y="1"/>
                      <a:pt x="34" y="0"/>
                      <a:pt x="30" y="0"/>
                    </a:cubicBezTo>
                    <a:cubicBezTo>
                      <a:pt x="27" y="0"/>
                      <a:pt x="22" y="1"/>
                      <a:pt x="19" y="5"/>
                    </a:cubicBezTo>
                    <a:cubicBezTo>
                      <a:pt x="17" y="10"/>
                      <a:pt x="16" y="11"/>
                      <a:pt x="17" y="15"/>
                    </a:cubicBezTo>
                    <a:cubicBezTo>
                      <a:pt x="18" y="19"/>
                      <a:pt x="20" y="21"/>
                      <a:pt x="20" y="21"/>
                    </a:cubicBezTo>
                    <a:cubicBezTo>
                      <a:pt x="20" y="21"/>
                      <a:pt x="18" y="20"/>
                      <a:pt x="18" y="22"/>
                    </a:cubicBezTo>
                    <a:cubicBezTo>
                      <a:pt x="18" y="24"/>
                      <a:pt x="20" y="26"/>
                      <a:pt x="20" y="27"/>
                    </a:cubicBezTo>
                    <a:cubicBezTo>
                      <a:pt x="21" y="28"/>
                      <a:pt x="22" y="28"/>
                      <a:pt x="22" y="28"/>
                    </a:cubicBezTo>
                    <a:cubicBezTo>
                      <a:pt x="22" y="28"/>
                      <a:pt x="23" y="29"/>
                      <a:pt x="24" y="31"/>
                    </a:cubicBezTo>
                    <a:cubicBezTo>
                      <a:pt x="24" y="33"/>
                      <a:pt x="25" y="37"/>
                      <a:pt x="25" y="38"/>
                    </a:cubicBezTo>
                    <a:cubicBezTo>
                      <a:pt x="25" y="39"/>
                      <a:pt x="25" y="39"/>
                      <a:pt x="25" y="41"/>
                    </a:cubicBezTo>
                    <a:cubicBezTo>
                      <a:pt x="24" y="42"/>
                      <a:pt x="18" y="45"/>
                      <a:pt x="14" y="47"/>
                    </a:cubicBezTo>
                    <a:cubicBezTo>
                      <a:pt x="10" y="50"/>
                      <a:pt x="6" y="50"/>
                      <a:pt x="5" y="51"/>
                    </a:cubicBezTo>
                    <a:cubicBezTo>
                      <a:pt x="4" y="53"/>
                      <a:pt x="3" y="61"/>
                      <a:pt x="2" y="67"/>
                    </a:cubicBezTo>
                    <a:cubicBezTo>
                      <a:pt x="2" y="73"/>
                      <a:pt x="3" y="83"/>
                      <a:pt x="2" y="91"/>
                    </a:cubicBezTo>
                    <a:cubicBezTo>
                      <a:pt x="2" y="99"/>
                      <a:pt x="0" y="112"/>
                      <a:pt x="0" y="120"/>
                    </a:cubicBezTo>
                    <a:cubicBezTo>
                      <a:pt x="0" y="127"/>
                      <a:pt x="0" y="141"/>
                      <a:pt x="0" y="141"/>
                    </a:cubicBezTo>
                    <a:cubicBezTo>
                      <a:pt x="1" y="141"/>
                      <a:pt x="1" y="141"/>
                      <a:pt x="1" y="141"/>
                    </a:cubicBezTo>
                    <a:cubicBezTo>
                      <a:pt x="1" y="141"/>
                      <a:pt x="1" y="144"/>
                      <a:pt x="1" y="145"/>
                    </a:cubicBezTo>
                    <a:cubicBezTo>
                      <a:pt x="2" y="145"/>
                      <a:pt x="4" y="149"/>
                      <a:pt x="4" y="150"/>
                    </a:cubicBezTo>
                    <a:cubicBezTo>
                      <a:pt x="5" y="151"/>
                      <a:pt x="9" y="154"/>
                      <a:pt x="9" y="154"/>
                    </a:cubicBezTo>
                    <a:cubicBezTo>
                      <a:pt x="10" y="154"/>
                      <a:pt x="11" y="154"/>
                      <a:pt x="11" y="154"/>
                    </a:cubicBezTo>
                    <a:cubicBezTo>
                      <a:pt x="11" y="154"/>
                      <a:pt x="12" y="165"/>
                      <a:pt x="13" y="175"/>
                    </a:cubicBezTo>
                    <a:cubicBezTo>
                      <a:pt x="13" y="184"/>
                      <a:pt x="13" y="190"/>
                      <a:pt x="13" y="197"/>
                    </a:cubicBezTo>
                    <a:cubicBezTo>
                      <a:pt x="13" y="204"/>
                      <a:pt x="12" y="217"/>
                      <a:pt x="13" y="221"/>
                    </a:cubicBezTo>
                    <a:cubicBezTo>
                      <a:pt x="14" y="224"/>
                      <a:pt x="18" y="228"/>
                      <a:pt x="18" y="231"/>
                    </a:cubicBezTo>
                    <a:cubicBezTo>
                      <a:pt x="18" y="234"/>
                      <a:pt x="17" y="238"/>
                      <a:pt x="16" y="241"/>
                    </a:cubicBezTo>
                    <a:cubicBezTo>
                      <a:pt x="16" y="244"/>
                      <a:pt x="16" y="248"/>
                      <a:pt x="16" y="248"/>
                    </a:cubicBezTo>
                    <a:cubicBezTo>
                      <a:pt x="16" y="248"/>
                      <a:pt x="13" y="253"/>
                      <a:pt x="10" y="255"/>
                    </a:cubicBezTo>
                    <a:cubicBezTo>
                      <a:pt x="8" y="257"/>
                      <a:pt x="6" y="259"/>
                      <a:pt x="9" y="260"/>
                    </a:cubicBezTo>
                    <a:cubicBezTo>
                      <a:pt x="12" y="260"/>
                      <a:pt x="16" y="262"/>
                      <a:pt x="21" y="260"/>
                    </a:cubicBezTo>
                    <a:cubicBezTo>
                      <a:pt x="25" y="258"/>
                      <a:pt x="24" y="256"/>
                      <a:pt x="26" y="255"/>
                    </a:cubicBezTo>
                    <a:cubicBezTo>
                      <a:pt x="27" y="254"/>
                      <a:pt x="26" y="256"/>
                      <a:pt x="26" y="256"/>
                    </a:cubicBezTo>
                    <a:cubicBezTo>
                      <a:pt x="26" y="256"/>
                      <a:pt x="27" y="256"/>
                      <a:pt x="30" y="255"/>
                    </a:cubicBezTo>
                    <a:cubicBezTo>
                      <a:pt x="32" y="254"/>
                      <a:pt x="32" y="255"/>
                      <a:pt x="32" y="253"/>
                    </a:cubicBezTo>
                    <a:cubicBezTo>
                      <a:pt x="32" y="251"/>
                      <a:pt x="32" y="247"/>
                      <a:pt x="33" y="245"/>
                    </a:cubicBezTo>
                    <a:cubicBezTo>
                      <a:pt x="34" y="243"/>
                      <a:pt x="34" y="228"/>
                      <a:pt x="33" y="223"/>
                    </a:cubicBezTo>
                    <a:cubicBezTo>
                      <a:pt x="32" y="217"/>
                      <a:pt x="32" y="215"/>
                      <a:pt x="33" y="206"/>
                    </a:cubicBezTo>
                    <a:cubicBezTo>
                      <a:pt x="34" y="198"/>
                      <a:pt x="33" y="183"/>
                      <a:pt x="34" y="177"/>
                    </a:cubicBezTo>
                    <a:cubicBezTo>
                      <a:pt x="35" y="171"/>
                      <a:pt x="36" y="160"/>
                      <a:pt x="37" y="156"/>
                    </a:cubicBezTo>
                    <a:cubicBezTo>
                      <a:pt x="38" y="153"/>
                      <a:pt x="38" y="150"/>
                      <a:pt x="39" y="154"/>
                    </a:cubicBezTo>
                    <a:cubicBezTo>
                      <a:pt x="41" y="158"/>
                      <a:pt x="46" y="170"/>
                      <a:pt x="46" y="172"/>
                    </a:cubicBezTo>
                    <a:cubicBezTo>
                      <a:pt x="47" y="175"/>
                      <a:pt x="50" y="191"/>
                      <a:pt x="51" y="197"/>
                    </a:cubicBezTo>
                    <a:cubicBezTo>
                      <a:pt x="52" y="204"/>
                      <a:pt x="55" y="211"/>
                      <a:pt x="59" y="221"/>
                    </a:cubicBezTo>
                    <a:cubicBezTo>
                      <a:pt x="62" y="230"/>
                      <a:pt x="67" y="239"/>
                      <a:pt x="67" y="242"/>
                    </a:cubicBezTo>
                    <a:cubicBezTo>
                      <a:pt x="67" y="245"/>
                      <a:pt x="67" y="255"/>
                      <a:pt x="67" y="255"/>
                    </a:cubicBezTo>
                    <a:cubicBezTo>
                      <a:pt x="75" y="255"/>
                      <a:pt x="75" y="255"/>
                      <a:pt x="75" y="255"/>
                    </a:cubicBezTo>
                    <a:cubicBezTo>
                      <a:pt x="76" y="254"/>
                      <a:pt x="76" y="254"/>
                      <a:pt x="76" y="254"/>
                    </a:cubicBezTo>
                    <a:cubicBezTo>
                      <a:pt x="76" y="254"/>
                      <a:pt x="80" y="254"/>
                      <a:pt x="82" y="256"/>
                    </a:cubicBezTo>
                    <a:cubicBezTo>
                      <a:pt x="85" y="258"/>
                      <a:pt x="88" y="258"/>
                      <a:pt x="93" y="258"/>
                    </a:cubicBezTo>
                    <a:cubicBezTo>
                      <a:pt x="98" y="258"/>
                      <a:pt x="104" y="257"/>
                      <a:pt x="105" y="256"/>
                    </a:cubicBezTo>
                    <a:cubicBezTo>
                      <a:pt x="105" y="254"/>
                      <a:pt x="104" y="254"/>
                      <a:pt x="100" y="253"/>
                    </a:cubicBezTo>
                    <a:close/>
                    <a:moveTo>
                      <a:pt x="11" y="151"/>
                    </a:moveTo>
                    <a:cubicBezTo>
                      <a:pt x="11" y="151"/>
                      <a:pt x="11" y="151"/>
                      <a:pt x="11" y="151"/>
                    </a:cubicBezTo>
                    <a:cubicBezTo>
                      <a:pt x="11" y="151"/>
                      <a:pt x="10" y="150"/>
                      <a:pt x="9" y="150"/>
                    </a:cubicBezTo>
                    <a:cubicBezTo>
                      <a:pt x="8" y="149"/>
                      <a:pt x="6" y="147"/>
                      <a:pt x="6" y="145"/>
                    </a:cubicBezTo>
                    <a:cubicBezTo>
                      <a:pt x="6" y="143"/>
                      <a:pt x="6" y="141"/>
                      <a:pt x="7" y="141"/>
                    </a:cubicBezTo>
                    <a:cubicBezTo>
                      <a:pt x="8" y="141"/>
                      <a:pt x="8" y="143"/>
                      <a:pt x="9" y="146"/>
                    </a:cubicBezTo>
                    <a:cubicBezTo>
                      <a:pt x="9" y="149"/>
                      <a:pt x="11" y="148"/>
                      <a:pt x="11" y="148"/>
                    </a:cubicBezTo>
                    <a:cubicBezTo>
                      <a:pt x="11" y="151"/>
                      <a:pt x="11" y="151"/>
                      <a:pt x="11" y="151"/>
                    </a:cubicBezTo>
                    <a:cubicBezTo>
                      <a:pt x="11" y="151"/>
                      <a:pt x="11" y="151"/>
                      <a:pt x="11" y="151"/>
                    </a:cubicBezTo>
                    <a:close/>
                    <a:moveTo>
                      <a:pt x="64" y="98"/>
                    </a:moveTo>
                    <a:cubicBezTo>
                      <a:pt x="63" y="93"/>
                      <a:pt x="63" y="86"/>
                      <a:pt x="63" y="86"/>
                    </a:cubicBezTo>
                    <a:cubicBezTo>
                      <a:pt x="63" y="86"/>
                      <a:pt x="64" y="90"/>
                      <a:pt x="65" y="92"/>
                    </a:cubicBezTo>
                    <a:cubicBezTo>
                      <a:pt x="65" y="94"/>
                      <a:pt x="66" y="95"/>
                      <a:pt x="66" y="97"/>
                    </a:cubicBezTo>
                    <a:cubicBezTo>
                      <a:pt x="67" y="98"/>
                      <a:pt x="69" y="100"/>
                      <a:pt x="67" y="102"/>
                    </a:cubicBezTo>
                    <a:cubicBezTo>
                      <a:pt x="65" y="104"/>
                      <a:pt x="63" y="106"/>
                      <a:pt x="63" y="106"/>
                    </a:cubicBezTo>
                    <a:cubicBezTo>
                      <a:pt x="63" y="106"/>
                      <a:pt x="64" y="102"/>
                      <a:pt x="64" y="98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rgbClr val="FFFFFF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25"/>
              <p:cNvSpPr>
                <a:spLocks/>
              </p:cNvSpPr>
              <p:nvPr/>
            </p:nvSpPr>
            <p:spPr bwMode="auto">
              <a:xfrm>
                <a:off x="6536166" y="3037574"/>
                <a:ext cx="175555" cy="291349"/>
              </a:xfrm>
              <a:custGeom>
                <a:avLst/>
                <a:gdLst>
                  <a:gd name="T0" fmla="*/ 20 w 20"/>
                  <a:gd name="T1" fmla="*/ 3 h 33"/>
                  <a:gd name="T2" fmla="*/ 20 w 20"/>
                  <a:gd name="T3" fmla="*/ 2 h 33"/>
                  <a:gd name="T4" fmla="*/ 18 w 20"/>
                  <a:gd name="T5" fmla="*/ 0 h 33"/>
                  <a:gd name="T6" fmla="*/ 7 w 20"/>
                  <a:gd name="T7" fmla="*/ 12 h 33"/>
                  <a:gd name="T8" fmla="*/ 4 w 20"/>
                  <a:gd name="T9" fmla="*/ 10 h 33"/>
                  <a:gd name="T10" fmla="*/ 1 w 20"/>
                  <a:gd name="T11" fmla="*/ 6 h 33"/>
                  <a:gd name="T12" fmla="*/ 1 w 20"/>
                  <a:gd name="T13" fmla="*/ 9 h 33"/>
                  <a:gd name="T14" fmla="*/ 0 w 20"/>
                  <a:gd name="T15" fmla="*/ 9 h 33"/>
                  <a:gd name="T16" fmla="*/ 1 w 20"/>
                  <a:gd name="T17" fmla="*/ 12 h 33"/>
                  <a:gd name="T18" fmla="*/ 2 w 20"/>
                  <a:gd name="T19" fmla="*/ 22 h 33"/>
                  <a:gd name="T20" fmla="*/ 4 w 20"/>
                  <a:gd name="T21" fmla="*/ 33 h 33"/>
                  <a:gd name="T22" fmla="*/ 4 w 20"/>
                  <a:gd name="T23" fmla="*/ 25 h 33"/>
                  <a:gd name="T24" fmla="*/ 5 w 20"/>
                  <a:gd name="T25" fmla="*/ 20 h 33"/>
                  <a:gd name="T26" fmla="*/ 3 w 20"/>
                  <a:gd name="T27" fmla="*/ 16 h 33"/>
                  <a:gd name="T28" fmla="*/ 2 w 20"/>
                  <a:gd name="T29" fmla="*/ 17 h 33"/>
                  <a:gd name="T30" fmla="*/ 3 w 20"/>
                  <a:gd name="T31" fmla="*/ 14 h 33"/>
                  <a:gd name="T32" fmla="*/ 6 w 20"/>
                  <a:gd name="T33" fmla="*/ 12 h 33"/>
                  <a:gd name="T34" fmla="*/ 7 w 20"/>
                  <a:gd name="T35" fmla="*/ 12 h 33"/>
                  <a:gd name="T36" fmla="*/ 11 w 20"/>
                  <a:gd name="T37" fmla="*/ 14 h 33"/>
                  <a:gd name="T38" fmla="*/ 14 w 20"/>
                  <a:gd name="T39" fmla="*/ 16 h 33"/>
                  <a:gd name="T40" fmla="*/ 11 w 20"/>
                  <a:gd name="T41" fmla="*/ 14 h 33"/>
                  <a:gd name="T42" fmla="*/ 9 w 20"/>
                  <a:gd name="T43" fmla="*/ 20 h 33"/>
                  <a:gd name="T44" fmla="*/ 10 w 20"/>
                  <a:gd name="T45" fmla="*/ 23 h 33"/>
                  <a:gd name="T46" fmla="*/ 11 w 20"/>
                  <a:gd name="T47" fmla="*/ 24 h 33"/>
                  <a:gd name="T48" fmla="*/ 13 w 20"/>
                  <a:gd name="T49" fmla="*/ 18 h 33"/>
                  <a:gd name="T50" fmla="*/ 17 w 20"/>
                  <a:gd name="T51" fmla="*/ 9 h 33"/>
                  <a:gd name="T52" fmla="*/ 20 w 20"/>
                  <a:gd name="T5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" h="33">
                    <a:moveTo>
                      <a:pt x="20" y="3"/>
                    </a:moveTo>
                    <a:cubicBezTo>
                      <a:pt x="20" y="3"/>
                      <a:pt x="20" y="3"/>
                      <a:pt x="20" y="2"/>
                    </a:cubicBezTo>
                    <a:cubicBezTo>
                      <a:pt x="19" y="2"/>
                      <a:pt x="18" y="1"/>
                      <a:pt x="18" y="0"/>
                    </a:cubicBezTo>
                    <a:cubicBezTo>
                      <a:pt x="16" y="3"/>
                      <a:pt x="8" y="12"/>
                      <a:pt x="7" y="12"/>
                    </a:cubicBezTo>
                    <a:cubicBezTo>
                      <a:pt x="7" y="12"/>
                      <a:pt x="6" y="12"/>
                      <a:pt x="4" y="10"/>
                    </a:cubicBezTo>
                    <a:cubicBezTo>
                      <a:pt x="3" y="9"/>
                      <a:pt x="2" y="7"/>
                      <a:pt x="1" y="6"/>
                    </a:cubicBezTo>
                    <a:cubicBezTo>
                      <a:pt x="1" y="7"/>
                      <a:pt x="1" y="7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1" y="10"/>
                      <a:pt x="1" y="11"/>
                      <a:pt x="1" y="12"/>
                    </a:cubicBezTo>
                    <a:cubicBezTo>
                      <a:pt x="2" y="14"/>
                      <a:pt x="2" y="19"/>
                      <a:pt x="2" y="22"/>
                    </a:cubicBezTo>
                    <a:cubicBezTo>
                      <a:pt x="3" y="26"/>
                      <a:pt x="4" y="33"/>
                      <a:pt x="4" y="33"/>
                    </a:cubicBezTo>
                    <a:cubicBezTo>
                      <a:pt x="4" y="33"/>
                      <a:pt x="3" y="28"/>
                      <a:pt x="4" y="25"/>
                    </a:cubicBezTo>
                    <a:cubicBezTo>
                      <a:pt x="5" y="23"/>
                      <a:pt x="6" y="22"/>
                      <a:pt x="5" y="20"/>
                    </a:cubicBezTo>
                    <a:cubicBezTo>
                      <a:pt x="5" y="19"/>
                      <a:pt x="3" y="16"/>
                      <a:pt x="3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5"/>
                      <a:pt x="3" y="14"/>
                    </a:cubicBezTo>
                    <a:cubicBezTo>
                      <a:pt x="4" y="13"/>
                      <a:pt x="6" y="12"/>
                      <a:pt x="6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9" y="13"/>
                      <a:pt x="11" y="14"/>
                    </a:cubicBezTo>
                    <a:cubicBezTo>
                      <a:pt x="12" y="15"/>
                      <a:pt x="14" y="16"/>
                      <a:pt x="14" y="1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9" y="20"/>
                      <a:pt x="9" y="20"/>
                    </a:cubicBezTo>
                    <a:cubicBezTo>
                      <a:pt x="9" y="21"/>
                      <a:pt x="9" y="22"/>
                      <a:pt x="10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2" y="20"/>
                      <a:pt x="13" y="18"/>
                    </a:cubicBezTo>
                    <a:cubicBezTo>
                      <a:pt x="14" y="15"/>
                      <a:pt x="15" y="12"/>
                      <a:pt x="17" y="9"/>
                    </a:cubicBezTo>
                    <a:cubicBezTo>
                      <a:pt x="18" y="7"/>
                      <a:pt x="20" y="5"/>
                      <a:pt x="2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3" name="文本框 52"/>
            <p:cNvSpPr txBox="1"/>
            <p:nvPr/>
          </p:nvSpPr>
          <p:spPr>
            <a:xfrm>
              <a:off x="9553318" y="3955073"/>
              <a:ext cx="1351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蒋朋</a:t>
              </a:r>
              <a:endPara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数据库管理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885075" y="5439974"/>
              <a:ext cx="1351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梅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广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旭</a:t>
              </a:r>
              <a:endPara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后台工程师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6891270" y="5503519"/>
              <a:ext cx="1351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廖妍君</a:t>
              </a:r>
              <a:endPara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前台美工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7" name="Freeform 6"/>
          <p:cNvSpPr>
            <a:spLocks noEditPoints="1"/>
          </p:cNvSpPr>
          <p:nvPr/>
        </p:nvSpPr>
        <p:spPr bwMode="auto">
          <a:xfrm>
            <a:off x="9174402" y="1368915"/>
            <a:ext cx="805755" cy="2316874"/>
          </a:xfrm>
          <a:custGeom>
            <a:avLst/>
            <a:gdLst>
              <a:gd name="T0" fmla="*/ 101 w 129"/>
              <a:gd name="T1" fmla="*/ 284 h 371"/>
              <a:gd name="T2" fmla="*/ 93 w 129"/>
              <a:gd name="T3" fmla="*/ 340 h 371"/>
              <a:gd name="T4" fmla="*/ 92 w 129"/>
              <a:gd name="T5" fmla="*/ 367 h 371"/>
              <a:gd name="T6" fmla="*/ 72 w 129"/>
              <a:gd name="T7" fmla="*/ 357 h 371"/>
              <a:gd name="T8" fmla="*/ 70 w 129"/>
              <a:gd name="T9" fmla="*/ 345 h 371"/>
              <a:gd name="T10" fmla="*/ 73 w 129"/>
              <a:gd name="T11" fmla="*/ 296 h 371"/>
              <a:gd name="T12" fmla="*/ 71 w 129"/>
              <a:gd name="T13" fmla="*/ 230 h 371"/>
              <a:gd name="T14" fmla="*/ 64 w 129"/>
              <a:gd name="T15" fmla="*/ 205 h 371"/>
              <a:gd name="T16" fmla="*/ 54 w 129"/>
              <a:gd name="T17" fmla="*/ 242 h 371"/>
              <a:gd name="T18" fmla="*/ 45 w 129"/>
              <a:gd name="T19" fmla="*/ 292 h 371"/>
              <a:gd name="T20" fmla="*/ 35 w 129"/>
              <a:gd name="T21" fmla="*/ 327 h 371"/>
              <a:gd name="T22" fmla="*/ 35 w 129"/>
              <a:gd name="T23" fmla="*/ 342 h 371"/>
              <a:gd name="T24" fmla="*/ 29 w 129"/>
              <a:gd name="T25" fmla="*/ 361 h 371"/>
              <a:gd name="T26" fmla="*/ 10 w 129"/>
              <a:gd name="T27" fmla="*/ 367 h 371"/>
              <a:gd name="T28" fmla="*/ 10 w 129"/>
              <a:gd name="T29" fmla="*/ 356 h 371"/>
              <a:gd name="T30" fmla="*/ 9 w 129"/>
              <a:gd name="T31" fmla="*/ 340 h 371"/>
              <a:gd name="T32" fmla="*/ 12 w 129"/>
              <a:gd name="T33" fmla="*/ 285 h 371"/>
              <a:gd name="T34" fmla="*/ 19 w 129"/>
              <a:gd name="T35" fmla="*/ 208 h 371"/>
              <a:gd name="T36" fmla="*/ 10 w 129"/>
              <a:gd name="T37" fmla="*/ 203 h 371"/>
              <a:gd name="T38" fmla="*/ 16 w 129"/>
              <a:gd name="T39" fmla="*/ 181 h 371"/>
              <a:gd name="T40" fmla="*/ 7 w 129"/>
              <a:gd name="T41" fmla="*/ 176 h 371"/>
              <a:gd name="T42" fmla="*/ 3 w 129"/>
              <a:gd name="T43" fmla="*/ 154 h 371"/>
              <a:gd name="T44" fmla="*/ 2 w 129"/>
              <a:gd name="T45" fmla="*/ 140 h 371"/>
              <a:gd name="T46" fmla="*/ 1 w 129"/>
              <a:gd name="T47" fmla="*/ 134 h 371"/>
              <a:gd name="T48" fmla="*/ 3 w 129"/>
              <a:gd name="T49" fmla="*/ 126 h 371"/>
              <a:gd name="T50" fmla="*/ 12 w 129"/>
              <a:gd name="T51" fmla="*/ 82 h 371"/>
              <a:gd name="T52" fmla="*/ 38 w 129"/>
              <a:gd name="T53" fmla="*/ 60 h 371"/>
              <a:gd name="T54" fmla="*/ 51 w 129"/>
              <a:gd name="T55" fmla="*/ 50 h 371"/>
              <a:gd name="T56" fmla="*/ 46 w 129"/>
              <a:gd name="T57" fmla="*/ 36 h 371"/>
              <a:gd name="T58" fmla="*/ 47 w 129"/>
              <a:gd name="T59" fmla="*/ 28 h 371"/>
              <a:gd name="T60" fmla="*/ 62 w 129"/>
              <a:gd name="T61" fmla="*/ 1 h 371"/>
              <a:gd name="T62" fmla="*/ 81 w 129"/>
              <a:gd name="T63" fmla="*/ 23 h 371"/>
              <a:gd name="T64" fmla="*/ 85 w 129"/>
              <a:gd name="T65" fmla="*/ 29 h 371"/>
              <a:gd name="T66" fmla="*/ 77 w 129"/>
              <a:gd name="T67" fmla="*/ 43 h 371"/>
              <a:gd name="T68" fmla="*/ 95 w 129"/>
              <a:gd name="T69" fmla="*/ 63 h 371"/>
              <a:gd name="T70" fmla="*/ 122 w 129"/>
              <a:gd name="T71" fmla="*/ 110 h 371"/>
              <a:gd name="T72" fmla="*/ 128 w 129"/>
              <a:gd name="T73" fmla="*/ 142 h 371"/>
              <a:gd name="T74" fmla="*/ 117 w 129"/>
              <a:gd name="T75" fmla="*/ 176 h 371"/>
              <a:gd name="T76" fmla="*/ 111 w 129"/>
              <a:gd name="T77" fmla="*/ 187 h 371"/>
              <a:gd name="T78" fmla="*/ 104 w 129"/>
              <a:gd name="T79" fmla="*/ 209 h 371"/>
              <a:gd name="T80" fmla="*/ 103 w 129"/>
              <a:gd name="T81" fmla="*/ 131 h 371"/>
              <a:gd name="T82" fmla="*/ 104 w 129"/>
              <a:gd name="T83" fmla="*/ 153 h 371"/>
              <a:gd name="T84" fmla="*/ 105 w 129"/>
              <a:gd name="T85" fmla="*/ 135 h 371"/>
              <a:gd name="T86" fmla="*/ 23 w 129"/>
              <a:gd name="T87" fmla="*/ 133 h 371"/>
              <a:gd name="T88" fmla="*/ 23 w 129"/>
              <a:gd name="T89" fmla="*/ 147 h 371"/>
              <a:gd name="T90" fmla="*/ 24 w 129"/>
              <a:gd name="T91" fmla="*/ 145 h 371"/>
              <a:gd name="T92" fmla="*/ 23 w 129"/>
              <a:gd name="T93" fmla="*/ 133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9" h="371">
                <a:moveTo>
                  <a:pt x="102" y="250"/>
                </a:moveTo>
                <a:cubicBezTo>
                  <a:pt x="102" y="250"/>
                  <a:pt x="102" y="274"/>
                  <a:pt x="101" y="284"/>
                </a:cubicBezTo>
                <a:cubicBezTo>
                  <a:pt x="100" y="295"/>
                  <a:pt x="97" y="310"/>
                  <a:pt x="97" y="315"/>
                </a:cubicBezTo>
                <a:cubicBezTo>
                  <a:pt x="96" y="319"/>
                  <a:pt x="94" y="334"/>
                  <a:pt x="93" y="340"/>
                </a:cubicBezTo>
                <a:cubicBezTo>
                  <a:pt x="92" y="347"/>
                  <a:pt x="90" y="349"/>
                  <a:pt x="91" y="352"/>
                </a:cubicBezTo>
                <a:cubicBezTo>
                  <a:pt x="92" y="354"/>
                  <a:pt x="99" y="362"/>
                  <a:pt x="92" y="367"/>
                </a:cubicBezTo>
                <a:cubicBezTo>
                  <a:pt x="92" y="367"/>
                  <a:pt x="84" y="371"/>
                  <a:pt x="73" y="361"/>
                </a:cubicBezTo>
                <a:cubicBezTo>
                  <a:pt x="73" y="361"/>
                  <a:pt x="71" y="361"/>
                  <a:pt x="72" y="357"/>
                </a:cubicBezTo>
                <a:cubicBezTo>
                  <a:pt x="70" y="356"/>
                  <a:pt x="71" y="354"/>
                  <a:pt x="72" y="352"/>
                </a:cubicBezTo>
                <a:cubicBezTo>
                  <a:pt x="72" y="349"/>
                  <a:pt x="70" y="347"/>
                  <a:pt x="70" y="345"/>
                </a:cubicBezTo>
                <a:cubicBezTo>
                  <a:pt x="70" y="343"/>
                  <a:pt x="68" y="327"/>
                  <a:pt x="70" y="321"/>
                </a:cubicBezTo>
                <a:cubicBezTo>
                  <a:pt x="72" y="315"/>
                  <a:pt x="74" y="302"/>
                  <a:pt x="73" y="296"/>
                </a:cubicBezTo>
                <a:cubicBezTo>
                  <a:pt x="73" y="291"/>
                  <a:pt x="74" y="273"/>
                  <a:pt x="73" y="265"/>
                </a:cubicBezTo>
                <a:cubicBezTo>
                  <a:pt x="73" y="256"/>
                  <a:pt x="73" y="235"/>
                  <a:pt x="71" y="230"/>
                </a:cubicBezTo>
                <a:cubicBezTo>
                  <a:pt x="69" y="226"/>
                  <a:pt x="65" y="214"/>
                  <a:pt x="65" y="212"/>
                </a:cubicBezTo>
                <a:cubicBezTo>
                  <a:pt x="65" y="209"/>
                  <a:pt x="64" y="205"/>
                  <a:pt x="64" y="205"/>
                </a:cubicBezTo>
                <a:cubicBezTo>
                  <a:pt x="64" y="205"/>
                  <a:pt x="63" y="212"/>
                  <a:pt x="62" y="214"/>
                </a:cubicBezTo>
                <a:cubicBezTo>
                  <a:pt x="61" y="216"/>
                  <a:pt x="56" y="236"/>
                  <a:pt x="54" y="242"/>
                </a:cubicBezTo>
                <a:cubicBezTo>
                  <a:pt x="52" y="248"/>
                  <a:pt x="52" y="258"/>
                  <a:pt x="50" y="269"/>
                </a:cubicBezTo>
                <a:cubicBezTo>
                  <a:pt x="48" y="279"/>
                  <a:pt x="45" y="288"/>
                  <a:pt x="45" y="292"/>
                </a:cubicBezTo>
                <a:cubicBezTo>
                  <a:pt x="44" y="297"/>
                  <a:pt x="40" y="309"/>
                  <a:pt x="39" y="314"/>
                </a:cubicBezTo>
                <a:cubicBezTo>
                  <a:pt x="37" y="319"/>
                  <a:pt x="36" y="324"/>
                  <a:pt x="35" y="327"/>
                </a:cubicBezTo>
                <a:cubicBezTo>
                  <a:pt x="34" y="330"/>
                  <a:pt x="33" y="331"/>
                  <a:pt x="34" y="333"/>
                </a:cubicBezTo>
                <a:cubicBezTo>
                  <a:pt x="35" y="335"/>
                  <a:pt x="37" y="339"/>
                  <a:pt x="35" y="342"/>
                </a:cubicBezTo>
                <a:cubicBezTo>
                  <a:pt x="33" y="346"/>
                  <a:pt x="30" y="349"/>
                  <a:pt x="30" y="352"/>
                </a:cubicBezTo>
                <a:cubicBezTo>
                  <a:pt x="30" y="354"/>
                  <a:pt x="32" y="360"/>
                  <a:pt x="29" y="361"/>
                </a:cubicBezTo>
                <a:cubicBezTo>
                  <a:pt x="27" y="362"/>
                  <a:pt x="22" y="363"/>
                  <a:pt x="21" y="365"/>
                </a:cubicBezTo>
                <a:cubicBezTo>
                  <a:pt x="20" y="366"/>
                  <a:pt x="13" y="368"/>
                  <a:pt x="10" y="367"/>
                </a:cubicBezTo>
                <a:cubicBezTo>
                  <a:pt x="7" y="368"/>
                  <a:pt x="3" y="364"/>
                  <a:pt x="4" y="362"/>
                </a:cubicBezTo>
                <a:cubicBezTo>
                  <a:pt x="4" y="362"/>
                  <a:pt x="8" y="358"/>
                  <a:pt x="10" y="356"/>
                </a:cubicBezTo>
                <a:cubicBezTo>
                  <a:pt x="12" y="355"/>
                  <a:pt x="12" y="353"/>
                  <a:pt x="12" y="351"/>
                </a:cubicBezTo>
                <a:cubicBezTo>
                  <a:pt x="12" y="349"/>
                  <a:pt x="11" y="344"/>
                  <a:pt x="9" y="340"/>
                </a:cubicBezTo>
                <a:cubicBezTo>
                  <a:pt x="8" y="336"/>
                  <a:pt x="7" y="333"/>
                  <a:pt x="8" y="329"/>
                </a:cubicBezTo>
                <a:cubicBezTo>
                  <a:pt x="9" y="326"/>
                  <a:pt x="12" y="291"/>
                  <a:pt x="12" y="285"/>
                </a:cubicBezTo>
                <a:cubicBezTo>
                  <a:pt x="13" y="279"/>
                  <a:pt x="16" y="255"/>
                  <a:pt x="16" y="246"/>
                </a:cubicBezTo>
                <a:cubicBezTo>
                  <a:pt x="17" y="238"/>
                  <a:pt x="20" y="209"/>
                  <a:pt x="19" y="208"/>
                </a:cubicBezTo>
                <a:cubicBezTo>
                  <a:pt x="18" y="208"/>
                  <a:pt x="18" y="208"/>
                  <a:pt x="18" y="208"/>
                </a:cubicBezTo>
                <a:cubicBezTo>
                  <a:pt x="18" y="208"/>
                  <a:pt x="14" y="209"/>
                  <a:pt x="10" y="203"/>
                </a:cubicBezTo>
                <a:cubicBezTo>
                  <a:pt x="5" y="197"/>
                  <a:pt x="2" y="198"/>
                  <a:pt x="5" y="195"/>
                </a:cubicBezTo>
                <a:cubicBezTo>
                  <a:pt x="8" y="193"/>
                  <a:pt x="16" y="181"/>
                  <a:pt x="16" y="181"/>
                </a:cubicBezTo>
                <a:cubicBezTo>
                  <a:pt x="14" y="177"/>
                  <a:pt x="14" y="177"/>
                  <a:pt x="14" y="177"/>
                </a:cubicBezTo>
                <a:cubicBezTo>
                  <a:pt x="14" y="177"/>
                  <a:pt x="8" y="180"/>
                  <a:pt x="7" y="176"/>
                </a:cubicBezTo>
                <a:cubicBezTo>
                  <a:pt x="7" y="173"/>
                  <a:pt x="8" y="168"/>
                  <a:pt x="7" y="165"/>
                </a:cubicBezTo>
                <a:cubicBezTo>
                  <a:pt x="6" y="163"/>
                  <a:pt x="5" y="155"/>
                  <a:pt x="3" y="154"/>
                </a:cubicBezTo>
                <a:cubicBezTo>
                  <a:pt x="2" y="152"/>
                  <a:pt x="0" y="147"/>
                  <a:pt x="0" y="144"/>
                </a:cubicBezTo>
                <a:cubicBezTo>
                  <a:pt x="0" y="141"/>
                  <a:pt x="2" y="140"/>
                  <a:pt x="2" y="140"/>
                </a:cubicBezTo>
                <a:cubicBezTo>
                  <a:pt x="2" y="140"/>
                  <a:pt x="1" y="138"/>
                  <a:pt x="0" y="137"/>
                </a:cubicBezTo>
                <a:cubicBezTo>
                  <a:pt x="0" y="136"/>
                  <a:pt x="0" y="135"/>
                  <a:pt x="1" y="134"/>
                </a:cubicBezTo>
                <a:cubicBezTo>
                  <a:pt x="1" y="133"/>
                  <a:pt x="1" y="132"/>
                  <a:pt x="2" y="130"/>
                </a:cubicBezTo>
                <a:cubicBezTo>
                  <a:pt x="2" y="130"/>
                  <a:pt x="3" y="128"/>
                  <a:pt x="3" y="126"/>
                </a:cubicBezTo>
                <a:cubicBezTo>
                  <a:pt x="3" y="124"/>
                  <a:pt x="4" y="115"/>
                  <a:pt x="6" y="107"/>
                </a:cubicBezTo>
                <a:cubicBezTo>
                  <a:pt x="8" y="100"/>
                  <a:pt x="11" y="88"/>
                  <a:pt x="12" y="82"/>
                </a:cubicBezTo>
                <a:cubicBezTo>
                  <a:pt x="12" y="76"/>
                  <a:pt x="11" y="71"/>
                  <a:pt x="15" y="69"/>
                </a:cubicBezTo>
                <a:cubicBezTo>
                  <a:pt x="19" y="66"/>
                  <a:pt x="34" y="61"/>
                  <a:pt x="38" y="60"/>
                </a:cubicBezTo>
                <a:cubicBezTo>
                  <a:pt x="43" y="59"/>
                  <a:pt x="47" y="57"/>
                  <a:pt x="49" y="56"/>
                </a:cubicBezTo>
                <a:cubicBezTo>
                  <a:pt x="51" y="54"/>
                  <a:pt x="52" y="53"/>
                  <a:pt x="51" y="50"/>
                </a:cubicBezTo>
                <a:cubicBezTo>
                  <a:pt x="50" y="46"/>
                  <a:pt x="50" y="40"/>
                  <a:pt x="50" y="39"/>
                </a:cubicBezTo>
                <a:cubicBezTo>
                  <a:pt x="50" y="39"/>
                  <a:pt x="47" y="40"/>
                  <a:pt x="46" y="36"/>
                </a:cubicBezTo>
                <a:cubicBezTo>
                  <a:pt x="45" y="32"/>
                  <a:pt x="44" y="29"/>
                  <a:pt x="45" y="27"/>
                </a:cubicBezTo>
                <a:cubicBezTo>
                  <a:pt x="46" y="26"/>
                  <a:pt x="47" y="27"/>
                  <a:pt x="47" y="28"/>
                </a:cubicBezTo>
                <a:cubicBezTo>
                  <a:pt x="47" y="28"/>
                  <a:pt x="45" y="22"/>
                  <a:pt x="46" y="18"/>
                </a:cubicBezTo>
                <a:cubicBezTo>
                  <a:pt x="47" y="13"/>
                  <a:pt x="50" y="1"/>
                  <a:pt x="62" y="1"/>
                </a:cubicBezTo>
                <a:cubicBezTo>
                  <a:pt x="62" y="1"/>
                  <a:pt x="74" y="0"/>
                  <a:pt x="80" y="9"/>
                </a:cubicBezTo>
                <a:cubicBezTo>
                  <a:pt x="84" y="16"/>
                  <a:pt x="81" y="21"/>
                  <a:pt x="81" y="23"/>
                </a:cubicBezTo>
                <a:cubicBezTo>
                  <a:pt x="81" y="23"/>
                  <a:pt x="80" y="27"/>
                  <a:pt x="80" y="27"/>
                </a:cubicBezTo>
                <a:cubicBezTo>
                  <a:pt x="81" y="28"/>
                  <a:pt x="85" y="25"/>
                  <a:pt x="85" y="29"/>
                </a:cubicBezTo>
                <a:cubicBezTo>
                  <a:pt x="84" y="32"/>
                  <a:pt x="81" y="39"/>
                  <a:pt x="80" y="38"/>
                </a:cubicBezTo>
                <a:cubicBezTo>
                  <a:pt x="78" y="38"/>
                  <a:pt x="78" y="41"/>
                  <a:pt x="77" y="43"/>
                </a:cubicBezTo>
                <a:cubicBezTo>
                  <a:pt x="77" y="44"/>
                  <a:pt x="75" y="51"/>
                  <a:pt x="78" y="54"/>
                </a:cubicBezTo>
                <a:cubicBezTo>
                  <a:pt x="81" y="56"/>
                  <a:pt x="91" y="62"/>
                  <a:pt x="95" y="63"/>
                </a:cubicBezTo>
                <a:cubicBezTo>
                  <a:pt x="101" y="66"/>
                  <a:pt x="117" y="66"/>
                  <a:pt x="118" y="73"/>
                </a:cubicBezTo>
                <a:cubicBezTo>
                  <a:pt x="118" y="73"/>
                  <a:pt x="120" y="97"/>
                  <a:pt x="122" y="110"/>
                </a:cubicBezTo>
                <a:cubicBezTo>
                  <a:pt x="124" y="122"/>
                  <a:pt x="129" y="134"/>
                  <a:pt x="129" y="136"/>
                </a:cubicBezTo>
                <a:cubicBezTo>
                  <a:pt x="128" y="138"/>
                  <a:pt x="127" y="140"/>
                  <a:pt x="128" y="142"/>
                </a:cubicBezTo>
                <a:cubicBezTo>
                  <a:pt x="128" y="145"/>
                  <a:pt x="127" y="145"/>
                  <a:pt x="126" y="149"/>
                </a:cubicBezTo>
                <a:cubicBezTo>
                  <a:pt x="126" y="154"/>
                  <a:pt x="118" y="173"/>
                  <a:pt x="117" y="176"/>
                </a:cubicBezTo>
                <a:cubicBezTo>
                  <a:pt x="116" y="179"/>
                  <a:pt x="113" y="183"/>
                  <a:pt x="111" y="183"/>
                </a:cubicBezTo>
                <a:cubicBezTo>
                  <a:pt x="109" y="183"/>
                  <a:pt x="110" y="183"/>
                  <a:pt x="111" y="187"/>
                </a:cubicBezTo>
                <a:cubicBezTo>
                  <a:pt x="112" y="191"/>
                  <a:pt x="116" y="208"/>
                  <a:pt x="115" y="209"/>
                </a:cubicBezTo>
                <a:cubicBezTo>
                  <a:pt x="114" y="209"/>
                  <a:pt x="104" y="209"/>
                  <a:pt x="104" y="209"/>
                </a:cubicBezTo>
                <a:cubicBezTo>
                  <a:pt x="104" y="209"/>
                  <a:pt x="102" y="245"/>
                  <a:pt x="102" y="250"/>
                </a:cubicBezTo>
                <a:close/>
                <a:moveTo>
                  <a:pt x="103" y="131"/>
                </a:moveTo>
                <a:cubicBezTo>
                  <a:pt x="103" y="131"/>
                  <a:pt x="103" y="150"/>
                  <a:pt x="102" y="153"/>
                </a:cubicBezTo>
                <a:cubicBezTo>
                  <a:pt x="102" y="155"/>
                  <a:pt x="103" y="157"/>
                  <a:pt x="104" y="153"/>
                </a:cubicBezTo>
                <a:cubicBezTo>
                  <a:pt x="106" y="149"/>
                  <a:pt x="106" y="143"/>
                  <a:pt x="106" y="141"/>
                </a:cubicBezTo>
                <a:cubicBezTo>
                  <a:pt x="106" y="138"/>
                  <a:pt x="106" y="137"/>
                  <a:pt x="105" y="135"/>
                </a:cubicBezTo>
                <a:cubicBezTo>
                  <a:pt x="104" y="132"/>
                  <a:pt x="103" y="131"/>
                  <a:pt x="103" y="131"/>
                </a:cubicBezTo>
                <a:close/>
                <a:moveTo>
                  <a:pt x="23" y="133"/>
                </a:moveTo>
                <a:cubicBezTo>
                  <a:pt x="23" y="134"/>
                  <a:pt x="22" y="137"/>
                  <a:pt x="22" y="141"/>
                </a:cubicBezTo>
                <a:cubicBezTo>
                  <a:pt x="23" y="144"/>
                  <a:pt x="23" y="147"/>
                  <a:pt x="23" y="147"/>
                </a:cubicBezTo>
                <a:cubicBezTo>
                  <a:pt x="23" y="147"/>
                  <a:pt x="24" y="154"/>
                  <a:pt x="24" y="151"/>
                </a:cubicBezTo>
                <a:cubicBezTo>
                  <a:pt x="24" y="149"/>
                  <a:pt x="24" y="147"/>
                  <a:pt x="24" y="145"/>
                </a:cubicBezTo>
                <a:cubicBezTo>
                  <a:pt x="24" y="142"/>
                  <a:pt x="24" y="134"/>
                  <a:pt x="24" y="134"/>
                </a:cubicBezTo>
                <a:cubicBezTo>
                  <a:pt x="24" y="134"/>
                  <a:pt x="23" y="131"/>
                  <a:pt x="23" y="13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164"/>
          <p:cNvSpPr>
            <a:spLocks/>
          </p:cNvSpPr>
          <p:nvPr/>
        </p:nvSpPr>
        <p:spPr bwMode="auto">
          <a:xfrm>
            <a:off x="9408356" y="1704677"/>
            <a:ext cx="334132" cy="814618"/>
          </a:xfrm>
          <a:custGeom>
            <a:avLst/>
            <a:gdLst>
              <a:gd name="T0" fmla="*/ 29 w 40"/>
              <a:gd name="T1" fmla="*/ 50 h 86"/>
              <a:gd name="T2" fmla="*/ 29 w 40"/>
              <a:gd name="T3" fmla="*/ 36 h 86"/>
              <a:gd name="T4" fmla="*/ 34 w 40"/>
              <a:gd name="T5" fmla="*/ 5 h 86"/>
              <a:gd name="T6" fmla="*/ 34 w 40"/>
              <a:gd name="T7" fmla="*/ 3 h 86"/>
              <a:gd name="T8" fmla="*/ 33 w 40"/>
              <a:gd name="T9" fmla="*/ 0 h 86"/>
              <a:gd name="T10" fmla="*/ 29 w 40"/>
              <a:gd name="T11" fmla="*/ 3 h 86"/>
              <a:gd name="T12" fmla="*/ 21 w 40"/>
              <a:gd name="T13" fmla="*/ 8 h 86"/>
              <a:gd name="T14" fmla="*/ 17 w 40"/>
              <a:gd name="T15" fmla="*/ 5 h 86"/>
              <a:gd name="T16" fmla="*/ 12 w 40"/>
              <a:gd name="T17" fmla="*/ 2 h 86"/>
              <a:gd name="T18" fmla="*/ 10 w 40"/>
              <a:gd name="T19" fmla="*/ 4 h 86"/>
              <a:gd name="T20" fmla="*/ 11 w 40"/>
              <a:gd name="T21" fmla="*/ 27 h 86"/>
              <a:gd name="T22" fmla="*/ 10 w 40"/>
              <a:gd name="T23" fmla="*/ 59 h 86"/>
              <a:gd name="T24" fmla="*/ 1 w 40"/>
              <a:gd name="T25" fmla="*/ 85 h 86"/>
              <a:gd name="T26" fmla="*/ 21 w 40"/>
              <a:gd name="T27" fmla="*/ 86 h 86"/>
              <a:gd name="T28" fmla="*/ 40 w 40"/>
              <a:gd name="T29" fmla="*/ 83 h 86"/>
              <a:gd name="T30" fmla="*/ 29 w 40"/>
              <a:gd name="T31" fmla="*/ 50 h 86"/>
              <a:gd name="connsiteX0" fmla="*/ 7813 w 9836"/>
              <a:gd name="connsiteY0" fmla="*/ 5860 h 10084"/>
              <a:gd name="connsiteX1" fmla="*/ 7022 w 9836"/>
              <a:gd name="connsiteY1" fmla="*/ 4186 h 10084"/>
              <a:gd name="connsiteX2" fmla="*/ 8272 w 9836"/>
              <a:gd name="connsiteY2" fmla="*/ 581 h 10084"/>
              <a:gd name="connsiteX3" fmla="*/ 8272 w 9836"/>
              <a:gd name="connsiteY3" fmla="*/ 349 h 10084"/>
              <a:gd name="connsiteX4" fmla="*/ 8022 w 9836"/>
              <a:gd name="connsiteY4" fmla="*/ 0 h 10084"/>
              <a:gd name="connsiteX5" fmla="*/ 7022 w 9836"/>
              <a:gd name="connsiteY5" fmla="*/ 349 h 10084"/>
              <a:gd name="connsiteX6" fmla="*/ 5022 w 9836"/>
              <a:gd name="connsiteY6" fmla="*/ 930 h 10084"/>
              <a:gd name="connsiteX7" fmla="*/ 4022 w 9836"/>
              <a:gd name="connsiteY7" fmla="*/ 581 h 10084"/>
              <a:gd name="connsiteX8" fmla="*/ 2772 w 9836"/>
              <a:gd name="connsiteY8" fmla="*/ 233 h 10084"/>
              <a:gd name="connsiteX9" fmla="*/ 2272 w 9836"/>
              <a:gd name="connsiteY9" fmla="*/ 465 h 10084"/>
              <a:gd name="connsiteX10" fmla="*/ 2522 w 9836"/>
              <a:gd name="connsiteY10" fmla="*/ 3140 h 10084"/>
              <a:gd name="connsiteX11" fmla="*/ 2272 w 9836"/>
              <a:gd name="connsiteY11" fmla="*/ 6860 h 10084"/>
              <a:gd name="connsiteX12" fmla="*/ 22 w 9836"/>
              <a:gd name="connsiteY12" fmla="*/ 9884 h 10084"/>
              <a:gd name="connsiteX13" fmla="*/ 5022 w 9836"/>
              <a:gd name="connsiteY13" fmla="*/ 10000 h 10084"/>
              <a:gd name="connsiteX14" fmla="*/ 9772 w 9836"/>
              <a:gd name="connsiteY14" fmla="*/ 9651 h 10084"/>
              <a:gd name="connsiteX15" fmla="*/ 7813 w 9836"/>
              <a:gd name="connsiteY15" fmla="*/ 5860 h 10084"/>
              <a:gd name="connsiteX0" fmla="*/ 7943 w 10001"/>
              <a:gd name="connsiteY0" fmla="*/ 5811 h 10000"/>
              <a:gd name="connsiteX1" fmla="*/ 7842 w 10001"/>
              <a:gd name="connsiteY1" fmla="*/ 4151 h 10000"/>
              <a:gd name="connsiteX2" fmla="*/ 8410 w 10001"/>
              <a:gd name="connsiteY2" fmla="*/ 576 h 10000"/>
              <a:gd name="connsiteX3" fmla="*/ 8410 w 10001"/>
              <a:gd name="connsiteY3" fmla="*/ 346 h 10000"/>
              <a:gd name="connsiteX4" fmla="*/ 8156 w 10001"/>
              <a:gd name="connsiteY4" fmla="*/ 0 h 10000"/>
              <a:gd name="connsiteX5" fmla="*/ 7139 w 10001"/>
              <a:gd name="connsiteY5" fmla="*/ 346 h 10000"/>
              <a:gd name="connsiteX6" fmla="*/ 5106 w 10001"/>
              <a:gd name="connsiteY6" fmla="*/ 922 h 10000"/>
              <a:gd name="connsiteX7" fmla="*/ 4089 w 10001"/>
              <a:gd name="connsiteY7" fmla="*/ 576 h 10000"/>
              <a:gd name="connsiteX8" fmla="*/ 2818 w 10001"/>
              <a:gd name="connsiteY8" fmla="*/ 231 h 10000"/>
              <a:gd name="connsiteX9" fmla="*/ 2310 w 10001"/>
              <a:gd name="connsiteY9" fmla="*/ 461 h 10000"/>
              <a:gd name="connsiteX10" fmla="*/ 2564 w 10001"/>
              <a:gd name="connsiteY10" fmla="*/ 3114 h 10000"/>
              <a:gd name="connsiteX11" fmla="*/ 2310 w 10001"/>
              <a:gd name="connsiteY11" fmla="*/ 6803 h 10000"/>
              <a:gd name="connsiteX12" fmla="*/ 22 w 10001"/>
              <a:gd name="connsiteY12" fmla="*/ 9802 h 10000"/>
              <a:gd name="connsiteX13" fmla="*/ 5106 w 10001"/>
              <a:gd name="connsiteY13" fmla="*/ 9917 h 10000"/>
              <a:gd name="connsiteX14" fmla="*/ 9935 w 10001"/>
              <a:gd name="connsiteY14" fmla="*/ 9571 h 10000"/>
              <a:gd name="connsiteX15" fmla="*/ 7943 w 10001"/>
              <a:gd name="connsiteY15" fmla="*/ 5811 h 10000"/>
              <a:gd name="connsiteX0" fmla="*/ 7943 w 10295"/>
              <a:gd name="connsiteY0" fmla="*/ 5811 h 10106"/>
              <a:gd name="connsiteX1" fmla="*/ 7842 w 10295"/>
              <a:gd name="connsiteY1" fmla="*/ 4151 h 10106"/>
              <a:gd name="connsiteX2" fmla="*/ 8410 w 10295"/>
              <a:gd name="connsiteY2" fmla="*/ 576 h 10106"/>
              <a:gd name="connsiteX3" fmla="*/ 8410 w 10295"/>
              <a:gd name="connsiteY3" fmla="*/ 346 h 10106"/>
              <a:gd name="connsiteX4" fmla="*/ 8156 w 10295"/>
              <a:gd name="connsiteY4" fmla="*/ 0 h 10106"/>
              <a:gd name="connsiteX5" fmla="*/ 7139 w 10295"/>
              <a:gd name="connsiteY5" fmla="*/ 346 h 10106"/>
              <a:gd name="connsiteX6" fmla="*/ 5106 w 10295"/>
              <a:gd name="connsiteY6" fmla="*/ 922 h 10106"/>
              <a:gd name="connsiteX7" fmla="*/ 4089 w 10295"/>
              <a:gd name="connsiteY7" fmla="*/ 576 h 10106"/>
              <a:gd name="connsiteX8" fmla="*/ 2818 w 10295"/>
              <a:gd name="connsiteY8" fmla="*/ 231 h 10106"/>
              <a:gd name="connsiteX9" fmla="*/ 2310 w 10295"/>
              <a:gd name="connsiteY9" fmla="*/ 461 h 10106"/>
              <a:gd name="connsiteX10" fmla="*/ 2564 w 10295"/>
              <a:gd name="connsiteY10" fmla="*/ 3114 h 10106"/>
              <a:gd name="connsiteX11" fmla="*/ 2310 w 10295"/>
              <a:gd name="connsiteY11" fmla="*/ 6803 h 10106"/>
              <a:gd name="connsiteX12" fmla="*/ 22 w 10295"/>
              <a:gd name="connsiteY12" fmla="*/ 9802 h 10106"/>
              <a:gd name="connsiteX13" fmla="*/ 5106 w 10295"/>
              <a:gd name="connsiteY13" fmla="*/ 9917 h 10106"/>
              <a:gd name="connsiteX14" fmla="*/ 10236 w 10295"/>
              <a:gd name="connsiteY14" fmla="*/ 9753 h 10106"/>
              <a:gd name="connsiteX15" fmla="*/ 7943 w 10295"/>
              <a:gd name="connsiteY15" fmla="*/ 5811 h 10106"/>
              <a:gd name="connsiteX0" fmla="*/ 7943 w 10493"/>
              <a:gd name="connsiteY0" fmla="*/ 5811 h 9955"/>
              <a:gd name="connsiteX1" fmla="*/ 7842 w 10493"/>
              <a:gd name="connsiteY1" fmla="*/ 4151 h 9955"/>
              <a:gd name="connsiteX2" fmla="*/ 8410 w 10493"/>
              <a:gd name="connsiteY2" fmla="*/ 576 h 9955"/>
              <a:gd name="connsiteX3" fmla="*/ 8410 w 10493"/>
              <a:gd name="connsiteY3" fmla="*/ 346 h 9955"/>
              <a:gd name="connsiteX4" fmla="*/ 8156 w 10493"/>
              <a:gd name="connsiteY4" fmla="*/ 0 h 9955"/>
              <a:gd name="connsiteX5" fmla="*/ 7139 w 10493"/>
              <a:gd name="connsiteY5" fmla="*/ 346 h 9955"/>
              <a:gd name="connsiteX6" fmla="*/ 5106 w 10493"/>
              <a:gd name="connsiteY6" fmla="*/ 922 h 9955"/>
              <a:gd name="connsiteX7" fmla="*/ 4089 w 10493"/>
              <a:gd name="connsiteY7" fmla="*/ 576 h 9955"/>
              <a:gd name="connsiteX8" fmla="*/ 2818 w 10493"/>
              <a:gd name="connsiteY8" fmla="*/ 231 h 9955"/>
              <a:gd name="connsiteX9" fmla="*/ 2310 w 10493"/>
              <a:gd name="connsiteY9" fmla="*/ 461 h 9955"/>
              <a:gd name="connsiteX10" fmla="*/ 2564 w 10493"/>
              <a:gd name="connsiteY10" fmla="*/ 3114 h 9955"/>
              <a:gd name="connsiteX11" fmla="*/ 2310 w 10493"/>
              <a:gd name="connsiteY11" fmla="*/ 6803 h 9955"/>
              <a:gd name="connsiteX12" fmla="*/ 22 w 10493"/>
              <a:gd name="connsiteY12" fmla="*/ 9802 h 9955"/>
              <a:gd name="connsiteX13" fmla="*/ 5106 w 10493"/>
              <a:gd name="connsiteY13" fmla="*/ 9917 h 9955"/>
              <a:gd name="connsiteX14" fmla="*/ 10236 w 10493"/>
              <a:gd name="connsiteY14" fmla="*/ 9753 h 9955"/>
              <a:gd name="connsiteX15" fmla="*/ 7943 w 10493"/>
              <a:gd name="connsiteY15" fmla="*/ 5811 h 9955"/>
              <a:gd name="connsiteX0" fmla="*/ 7646 w 10076"/>
              <a:gd name="connsiteY0" fmla="*/ 5837 h 10118"/>
              <a:gd name="connsiteX1" fmla="*/ 7550 w 10076"/>
              <a:gd name="connsiteY1" fmla="*/ 4170 h 10118"/>
              <a:gd name="connsiteX2" fmla="*/ 8091 w 10076"/>
              <a:gd name="connsiteY2" fmla="*/ 579 h 10118"/>
              <a:gd name="connsiteX3" fmla="*/ 8091 w 10076"/>
              <a:gd name="connsiteY3" fmla="*/ 348 h 10118"/>
              <a:gd name="connsiteX4" fmla="*/ 7849 w 10076"/>
              <a:gd name="connsiteY4" fmla="*/ 0 h 10118"/>
              <a:gd name="connsiteX5" fmla="*/ 6880 w 10076"/>
              <a:gd name="connsiteY5" fmla="*/ 348 h 10118"/>
              <a:gd name="connsiteX6" fmla="*/ 4942 w 10076"/>
              <a:gd name="connsiteY6" fmla="*/ 926 h 10118"/>
              <a:gd name="connsiteX7" fmla="*/ 3973 w 10076"/>
              <a:gd name="connsiteY7" fmla="*/ 579 h 10118"/>
              <a:gd name="connsiteX8" fmla="*/ 2762 w 10076"/>
              <a:gd name="connsiteY8" fmla="*/ 232 h 10118"/>
              <a:gd name="connsiteX9" fmla="*/ 2277 w 10076"/>
              <a:gd name="connsiteY9" fmla="*/ 463 h 10118"/>
              <a:gd name="connsiteX10" fmla="*/ 2520 w 10076"/>
              <a:gd name="connsiteY10" fmla="*/ 3128 h 10118"/>
              <a:gd name="connsiteX11" fmla="*/ 1798 w 10076"/>
              <a:gd name="connsiteY11" fmla="*/ 6743 h 10118"/>
              <a:gd name="connsiteX12" fmla="*/ 97 w 10076"/>
              <a:gd name="connsiteY12" fmla="*/ 9846 h 10118"/>
              <a:gd name="connsiteX13" fmla="*/ 4942 w 10076"/>
              <a:gd name="connsiteY13" fmla="*/ 9962 h 10118"/>
              <a:gd name="connsiteX14" fmla="*/ 9831 w 10076"/>
              <a:gd name="connsiteY14" fmla="*/ 9797 h 10118"/>
              <a:gd name="connsiteX15" fmla="*/ 7646 w 10076"/>
              <a:gd name="connsiteY15" fmla="*/ 5837 h 10118"/>
              <a:gd name="connsiteX0" fmla="*/ 7646 w 10076"/>
              <a:gd name="connsiteY0" fmla="*/ 5837 h 10118"/>
              <a:gd name="connsiteX1" fmla="*/ 7550 w 10076"/>
              <a:gd name="connsiteY1" fmla="*/ 4170 h 10118"/>
              <a:gd name="connsiteX2" fmla="*/ 8091 w 10076"/>
              <a:gd name="connsiteY2" fmla="*/ 579 h 10118"/>
              <a:gd name="connsiteX3" fmla="*/ 8091 w 10076"/>
              <a:gd name="connsiteY3" fmla="*/ 348 h 10118"/>
              <a:gd name="connsiteX4" fmla="*/ 7849 w 10076"/>
              <a:gd name="connsiteY4" fmla="*/ 0 h 10118"/>
              <a:gd name="connsiteX5" fmla="*/ 6880 w 10076"/>
              <a:gd name="connsiteY5" fmla="*/ 348 h 10118"/>
              <a:gd name="connsiteX6" fmla="*/ 4942 w 10076"/>
              <a:gd name="connsiteY6" fmla="*/ 926 h 10118"/>
              <a:gd name="connsiteX7" fmla="*/ 3973 w 10076"/>
              <a:gd name="connsiteY7" fmla="*/ 579 h 10118"/>
              <a:gd name="connsiteX8" fmla="*/ 2762 w 10076"/>
              <a:gd name="connsiteY8" fmla="*/ 232 h 10118"/>
              <a:gd name="connsiteX9" fmla="*/ 2277 w 10076"/>
              <a:gd name="connsiteY9" fmla="*/ 463 h 10118"/>
              <a:gd name="connsiteX10" fmla="*/ 2329 w 10076"/>
              <a:gd name="connsiteY10" fmla="*/ 3037 h 10118"/>
              <a:gd name="connsiteX11" fmla="*/ 1798 w 10076"/>
              <a:gd name="connsiteY11" fmla="*/ 6743 h 10118"/>
              <a:gd name="connsiteX12" fmla="*/ 97 w 10076"/>
              <a:gd name="connsiteY12" fmla="*/ 9846 h 10118"/>
              <a:gd name="connsiteX13" fmla="*/ 4942 w 10076"/>
              <a:gd name="connsiteY13" fmla="*/ 9962 h 10118"/>
              <a:gd name="connsiteX14" fmla="*/ 9831 w 10076"/>
              <a:gd name="connsiteY14" fmla="*/ 9797 h 10118"/>
              <a:gd name="connsiteX15" fmla="*/ 7646 w 10076"/>
              <a:gd name="connsiteY15" fmla="*/ 5837 h 10118"/>
              <a:gd name="connsiteX0" fmla="*/ 7646 w 10076"/>
              <a:gd name="connsiteY0" fmla="*/ 6213 h 10494"/>
              <a:gd name="connsiteX1" fmla="*/ 7550 w 10076"/>
              <a:gd name="connsiteY1" fmla="*/ 4546 h 10494"/>
              <a:gd name="connsiteX2" fmla="*/ 8091 w 10076"/>
              <a:gd name="connsiteY2" fmla="*/ 955 h 10494"/>
              <a:gd name="connsiteX3" fmla="*/ 8091 w 10076"/>
              <a:gd name="connsiteY3" fmla="*/ 724 h 10494"/>
              <a:gd name="connsiteX4" fmla="*/ 8136 w 10076"/>
              <a:gd name="connsiteY4" fmla="*/ 0 h 10494"/>
              <a:gd name="connsiteX5" fmla="*/ 6880 w 10076"/>
              <a:gd name="connsiteY5" fmla="*/ 724 h 10494"/>
              <a:gd name="connsiteX6" fmla="*/ 4942 w 10076"/>
              <a:gd name="connsiteY6" fmla="*/ 1302 h 10494"/>
              <a:gd name="connsiteX7" fmla="*/ 3973 w 10076"/>
              <a:gd name="connsiteY7" fmla="*/ 955 h 10494"/>
              <a:gd name="connsiteX8" fmla="*/ 2762 w 10076"/>
              <a:gd name="connsiteY8" fmla="*/ 608 h 10494"/>
              <a:gd name="connsiteX9" fmla="*/ 2277 w 10076"/>
              <a:gd name="connsiteY9" fmla="*/ 839 h 10494"/>
              <a:gd name="connsiteX10" fmla="*/ 2329 w 10076"/>
              <a:gd name="connsiteY10" fmla="*/ 3413 h 10494"/>
              <a:gd name="connsiteX11" fmla="*/ 1798 w 10076"/>
              <a:gd name="connsiteY11" fmla="*/ 7119 h 10494"/>
              <a:gd name="connsiteX12" fmla="*/ 97 w 10076"/>
              <a:gd name="connsiteY12" fmla="*/ 10222 h 10494"/>
              <a:gd name="connsiteX13" fmla="*/ 4942 w 10076"/>
              <a:gd name="connsiteY13" fmla="*/ 10338 h 10494"/>
              <a:gd name="connsiteX14" fmla="*/ 9831 w 10076"/>
              <a:gd name="connsiteY14" fmla="*/ 10173 h 10494"/>
              <a:gd name="connsiteX15" fmla="*/ 7646 w 10076"/>
              <a:gd name="connsiteY15" fmla="*/ 6213 h 10494"/>
              <a:gd name="connsiteX0" fmla="*/ 7646 w 10076"/>
              <a:gd name="connsiteY0" fmla="*/ 6782 h 11063"/>
              <a:gd name="connsiteX1" fmla="*/ 7550 w 10076"/>
              <a:gd name="connsiteY1" fmla="*/ 5115 h 11063"/>
              <a:gd name="connsiteX2" fmla="*/ 8091 w 10076"/>
              <a:gd name="connsiteY2" fmla="*/ 1524 h 11063"/>
              <a:gd name="connsiteX3" fmla="*/ 8091 w 10076"/>
              <a:gd name="connsiteY3" fmla="*/ 1293 h 11063"/>
              <a:gd name="connsiteX4" fmla="*/ 8136 w 10076"/>
              <a:gd name="connsiteY4" fmla="*/ 569 h 11063"/>
              <a:gd name="connsiteX5" fmla="*/ 6880 w 10076"/>
              <a:gd name="connsiteY5" fmla="*/ 1293 h 11063"/>
              <a:gd name="connsiteX6" fmla="*/ 4942 w 10076"/>
              <a:gd name="connsiteY6" fmla="*/ 1871 h 11063"/>
              <a:gd name="connsiteX7" fmla="*/ 3973 w 10076"/>
              <a:gd name="connsiteY7" fmla="*/ 1524 h 11063"/>
              <a:gd name="connsiteX8" fmla="*/ 2762 w 10076"/>
              <a:gd name="connsiteY8" fmla="*/ 1177 h 11063"/>
              <a:gd name="connsiteX9" fmla="*/ 625 w 10076"/>
              <a:gd name="connsiteY9" fmla="*/ 6 h 11063"/>
              <a:gd name="connsiteX10" fmla="*/ 2329 w 10076"/>
              <a:gd name="connsiteY10" fmla="*/ 3982 h 11063"/>
              <a:gd name="connsiteX11" fmla="*/ 1798 w 10076"/>
              <a:gd name="connsiteY11" fmla="*/ 7688 h 11063"/>
              <a:gd name="connsiteX12" fmla="*/ 97 w 10076"/>
              <a:gd name="connsiteY12" fmla="*/ 10791 h 11063"/>
              <a:gd name="connsiteX13" fmla="*/ 4942 w 10076"/>
              <a:gd name="connsiteY13" fmla="*/ 10907 h 11063"/>
              <a:gd name="connsiteX14" fmla="*/ 9831 w 10076"/>
              <a:gd name="connsiteY14" fmla="*/ 10742 h 11063"/>
              <a:gd name="connsiteX15" fmla="*/ 7646 w 10076"/>
              <a:gd name="connsiteY15" fmla="*/ 6782 h 11063"/>
              <a:gd name="connsiteX0" fmla="*/ 7646 w 10076"/>
              <a:gd name="connsiteY0" fmla="*/ 7349 h 11630"/>
              <a:gd name="connsiteX1" fmla="*/ 7550 w 10076"/>
              <a:gd name="connsiteY1" fmla="*/ 5682 h 11630"/>
              <a:gd name="connsiteX2" fmla="*/ 8091 w 10076"/>
              <a:gd name="connsiteY2" fmla="*/ 2091 h 11630"/>
              <a:gd name="connsiteX3" fmla="*/ 8091 w 10076"/>
              <a:gd name="connsiteY3" fmla="*/ 1860 h 11630"/>
              <a:gd name="connsiteX4" fmla="*/ 8136 w 10076"/>
              <a:gd name="connsiteY4" fmla="*/ 1136 h 11630"/>
              <a:gd name="connsiteX5" fmla="*/ 6880 w 10076"/>
              <a:gd name="connsiteY5" fmla="*/ 1860 h 11630"/>
              <a:gd name="connsiteX6" fmla="*/ 4942 w 10076"/>
              <a:gd name="connsiteY6" fmla="*/ 2438 h 11630"/>
              <a:gd name="connsiteX7" fmla="*/ 3973 w 10076"/>
              <a:gd name="connsiteY7" fmla="*/ 2091 h 11630"/>
              <a:gd name="connsiteX8" fmla="*/ 1972 w 10076"/>
              <a:gd name="connsiteY8" fmla="*/ 0 h 11630"/>
              <a:gd name="connsiteX9" fmla="*/ 625 w 10076"/>
              <a:gd name="connsiteY9" fmla="*/ 573 h 11630"/>
              <a:gd name="connsiteX10" fmla="*/ 2329 w 10076"/>
              <a:gd name="connsiteY10" fmla="*/ 4549 h 11630"/>
              <a:gd name="connsiteX11" fmla="*/ 1798 w 10076"/>
              <a:gd name="connsiteY11" fmla="*/ 8255 h 11630"/>
              <a:gd name="connsiteX12" fmla="*/ 97 w 10076"/>
              <a:gd name="connsiteY12" fmla="*/ 11358 h 11630"/>
              <a:gd name="connsiteX13" fmla="*/ 4942 w 10076"/>
              <a:gd name="connsiteY13" fmla="*/ 11474 h 11630"/>
              <a:gd name="connsiteX14" fmla="*/ 9831 w 10076"/>
              <a:gd name="connsiteY14" fmla="*/ 11309 h 11630"/>
              <a:gd name="connsiteX15" fmla="*/ 7646 w 10076"/>
              <a:gd name="connsiteY15" fmla="*/ 7349 h 11630"/>
              <a:gd name="connsiteX0" fmla="*/ 7646 w 10076"/>
              <a:gd name="connsiteY0" fmla="*/ 7349 h 11630"/>
              <a:gd name="connsiteX1" fmla="*/ 7550 w 10076"/>
              <a:gd name="connsiteY1" fmla="*/ 5682 h 11630"/>
              <a:gd name="connsiteX2" fmla="*/ 8091 w 10076"/>
              <a:gd name="connsiteY2" fmla="*/ 2091 h 11630"/>
              <a:gd name="connsiteX3" fmla="*/ 8091 w 10076"/>
              <a:gd name="connsiteY3" fmla="*/ 1860 h 11630"/>
              <a:gd name="connsiteX4" fmla="*/ 9148 w 10076"/>
              <a:gd name="connsiteY4" fmla="*/ 670 h 11630"/>
              <a:gd name="connsiteX5" fmla="*/ 8136 w 10076"/>
              <a:gd name="connsiteY5" fmla="*/ 1136 h 11630"/>
              <a:gd name="connsiteX6" fmla="*/ 6880 w 10076"/>
              <a:gd name="connsiteY6" fmla="*/ 1860 h 11630"/>
              <a:gd name="connsiteX7" fmla="*/ 4942 w 10076"/>
              <a:gd name="connsiteY7" fmla="*/ 2438 h 11630"/>
              <a:gd name="connsiteX8" fmla="*/ 3973 w 10076"/>
              <a:gd name="connsiteY8" fmla="*/ 2091 h 11630"/>
              <a:gd name="connsiteX9" fmla="*/ 1972 w 10076"/>
              <a:gd name="connsiteY9" fmla="*/ 0 h 11630"/>
              <a:gd name="connsiteX10" fmla="*/ 625 w 10076"/>
              <a:gd name="connsiteY10" fmla="*/ 573 h 11630"/>
              <a:gd name="connsiteX11" fmla="*/ 2329 w 10076"/>
              <a:gd name="connsiteY11" fmla="*/ 4549 h 11630"/>
              <a:gd name="connsiteX12" fmla="*/ 1798 w 10076"/>
              <a:gd name="connsiteY12" fmla="*/ 8255 h 11630"/>
              <a:gd name="connsiteX13" fmla="*/ 97 w 10076"/>
              <a:gd name="connsiteY13" fmla="*/ 11358 h 11630"/>
              <a:gd name="connsiteX14" fmla="*/ 4942 w 10076"/>
              <a:gd name="connsiteY14" fmla="*/ 11474 h 11630"/>
              <a:gd name="connsiteX15" fmla="*/ 9831 w 10076"/>
              <a:gd name="connsiteY15" fmla="*/ 11309 h 11630"/>
              <a:gd name="connsiteX16" fmla="*/ 7646 w 10076"/>
              <a:gd name="connsiteY16" fmla="*/ 7349 h 11630"/>
              <a:gd name="connsiteX0" fmla="*/ 7646 w 10076"/>
              <a:gd name="connsiteY0" fmla="*/ 7349 h 11630"/>
              <a:gd name="connsiteX1" fmla="*/ 7550 w 10076"/>
              <a:gd name="connsiteY1" fmla="*/ 5682 h 11630"/>
              <a:gd name="connsiteX2" fmla="*/ 8091 w 10076"/>
              <a:gd name="connsiteY2" fmla="*/ 2091 h 11630"/>
              <a:gd name="connsiteX3" fmla="*/ 8091 w 10076"/>
              <a:gd name="connsiteY3" fmla="*/ 1860 h 11630"/>
              <a:gd name="connsiteX4" fmla="*/ 9148 w 10076"/>
              <a:gd name="connsiteY4" fmla="*/ 670 h 11630"/>
              <a:gd name="connsiteX5" fmla="*/ 8064 w 10076"/>
              <a:gd name="connsiteY5" fmla="*/ 110 h 11630"/>
              <a:gd name="connsiteX6" fmla="*/ 6880 w 10076"/>
              <a:gd name="connsiteY6" fmla="*/ 1860 h 11630"/>
              <a:gd name="connsiteX7" fmla="*/ 4942 w 10076"/>
              <a:gd name="connsiteY7" fmla="*/ 2438 h 11630"/>
              <a:gd name="connsiteX8" fmla="*/ 3973 w 10076"/>
              <a:gd name="connsiteY8" fmla="*/ 2091 h 11630"/>
              <a:gd name="connsiteX9" fmla="*/ 1972 w 10076"/>
              <a:gd name="connsiteY9" fmla="*/ 0 h 11630"/>
              <a:gd name="connsiteX10" fmla="*/ 625 w 10076"/>
              <a:gd name="connsiteY10" fmla="*/ 573 h 11630"/>
              <a:gd name="connsiteX11" fmla="*/ 2329 w 10076"/>
              <a:gd name="connsiteY11" fmla="*/ 4549 h 11630"/>
              <a:gd name="connsiteX12" fmla="*/ 1798 w 10076"/>
              <a:gd name="connsiteY12" fmla="*/ 8255 h 11630"/>
              <a:gd name="connsiteX13" fmla="*/ 97 w 10076"/>
              <a:gd name="connsiteY13" fmla="*/ 11358 h 11630"/>
              <a:gd name="connsiteX14" fmla="*/ 4942 w 10076"/>
              <a:gd name="connsiteY14" fmla="*/ 11474 h 11630"/>
              <a:gd name="connsiteX15" fmla="*/ 9831 w 10076"/>
              <a:gd name="connsiteY15" fmla="*/ 11309 h 11630"/>
              <a:gd name="connsiteX16" fmla="*/ 7646 w 10076"/>
              <a:gd name="connsiteY16" fmla="*/ 7349 h 11630"/>
              <a:gd name="connsiteX0" fmla="*/ 7646 w 10076"/>
              <a:gd name="connsiteY0" fmla="*/ 7349 h 11630"/>
              <a:gd name="connsiteX1" fmla="*/ 7550 w 10076"/>
              <a:gd name="connsiteY1" fmla="*/ 5682 h 11630"/>
              <a:gd name="connsiteX2" fmla="*/ 8091 w 10076"/>
              <a:gd name="connsiteY2" fmla="*/ 2091 h 11630"/>
              <a:gd name="connsiteX3" fmla="*/ 8091 w 10076"/>
              <a:gd name="connsiteY3" fmla="*/ 1860 h 11630"/>
              <a:gd name="connsiteX4" fmla="*/ 9651 w 10076"/>
              <a:gd name="connsiteY4" fmla="*/ 567 h 11630"/>
              <a:gd name="connsiteX5" fmla="*/ 8064 w 10076"/>
              <a:gd name="connsiteY5" fmla="*/ 110 h 11630"/>
              <a:gd name="connsiteX6" fmla="*/ 6880 w 10076"/>
              <a:gd name="connsiteY6" fmla="*/ 1860 h 11630"/>
              <a:gd name="connsiteX7" fmla="*/ 4942 w 10076"/>
              <a:gd name="connsiteY7" fmla="*/ 2438 h 11630"/>
              <a:gd name="connsiteX8" fmla="*/ 3973 w 10076"/>
              <a:gd name="connsiteY8" fmla="*/ 2091 h 11630"/>
              <a:gd name="connsiteX9" fmla="*/ 1972 w 10076"/>
              <a:gd name="connsiteY9" fmla="*/ 0 h 11630"/>
              <a:gd name="connsiteX10" fmla="*/ 625 w 10076"/>
              <a:gd name="connsiteY10" fmla="*/ 573 h 11630"/>
              <a:gd name="connsiteX11" fmla="*/ 2329 w 10076"/>
              <a:gd name="connsiteY11" fmla="*/ 4549 h 11630"/>
              <a:gd name="connsiteX12" fmla="*/ 1798 w 10076"/>
              <a:gd name="connsiteY12" fmla="*/ 8255 h 11630"/>
              <a:gd name="connsiteX13" fmla="*/ 97 w 10076"/>
              <a:gd name="connsiteY13" fmla="*/ 11358 h 11630"/>
              <a:gd name="connsiteX14" fmla="*/ 4942 w 10076"/>
              <a:gd name="connsiteY14" fmla="*/ 11474 h 11630"/>
              <a:gd name="connsiteX15" fmla="*/ 9831 w 10076"/>
              <a:gd name="connsiteY15" fmla="*/ 11309 h 11630"/>
              <a:gd name="connsiteX16" fmla="*/ 7646 w 10076"/>
              <a:gd name="connsiteY16" fmla="*/ 7349 h 11630"/>
              <a:gd name="connsiteX0" fmla="*/ 7646 w 10076"/>
              <a:gd name="connsiteY0" fmla="*/ 7349 h 11630"/>
              <a:gd name="connsiteX1" fmla="*/ 7550 w 10076"/>
              <a:gd name="connsiteY1" fmla="*/ 5682 h 11630"/>
              <a:gd name="connsiteX2" fmla="*/ 8091 w 10076"/>
              <a:gd name="connsiteY2" fmla="*/ 2091 h 11630"/>
              <a:gd name="connsiteX3" fmla="*/ 8091 w 10076"/>
              <a:gd name="connsiteY3" fmla="*/ 1860 h 11630"/>
              <a:gd name="connsiteX4" fmla="*/ 9651 w 10076"/>
              <a:gd name="connsiteY4" fmla="*/ 567 h 11630"/>
              <a:gd name="connsiteX5" fmla="*/ 8064 w 10076"/>
              <a:gd name="connsiteY5" fmla="*/ 110 h 11630"/>
              <a:gd name="connsiteX6" fmla="*/ 6880 w 10076"/>
              <a:gd name="connsiteY6" fmla="*/ 1860 h 11630"/>
              <a:gd name="connsiteX7" fmla="*/ 3973 w 10076"/>
              <a:gd name="connsiteY7" fmla="*/ 2091 h 11630"/>
              <a:gd name="connsiteX8" fmla="*/ 1972 w 10076"/>
              <a:gd name="connsiteY8" fmla="*/ 0 h 11630"/>
              <a:gd name="connsiteX9" fmla="*/ 625 w 10076"/>
              <a:gd name="connsiteY9" fmla="*/ 573 h 11630"/>
              <a:gd name="connsiteX10" fmla="*/ 2329 w 10076"/>
              <a:gd name="connsiteY10" fmla="*/ 4549 h 11630"/>
              <a:gd name="connsiteX11" fmla="*/ 1798 w 10076"/>
              <a:gd name="connsiteY11" fmla="*/ 8255 h 11630"/>
              <a:gd name="connsiteX12" fmla="*/ 97 w 10076"/>
              <a:gd name="connsiteY12" fmla="*/ 11358 h 11630"/>
              <a:gd name="connsiteX13" fmla="*/ 4942 w 10076"/>
              <a:gd name="connsiteY13" fmla="*/ 11474 h 11630"/>
              <a:gd name="connsiteX14" fmla="*/ 9831 w 10076"/>
              <a:gd name="connsiteY14" fmla="*/ 11309 h 11630"/>
              <a:gd name="connsiteX15" fmla="*/ 7646 w 10076"/>
              <a:gd name="connsiteY15" fmla="*/ 7349 h 11630"/>
              <a:gd name="connsiteX0" fmla="*/ 7646 w 10076"/>
              <a:gd name="connsiteY0" fmla="*/ 7349 h 11630"/>
              <a:gd name="connsiteX1" fmla="*/ 7550 w 10076"/>
              <a:gd name="connsiteY1" fmla="*/ 5682 h 11630"/>
              <a:gd name="connsiteX2" fmla="*/ 8091 w 10076"/>
              <a:gd name="connsiteY2" fmla="*/ 2091 h 11630"/>
              <a:gd name="connsiteX3" fmla="*/ 8091 w 10076"/>
              <a:gd name="connsiteY3" fmla="*/ 1860 h 11630"/>
              <a:gd name="connsiteX4" fmla="*/ 9651 w 10076"/>
              <a:gd name="connsiteY4" fmla="*/ 567 h 11630"/>
              <a:gd name="connsiteX5" fmla="*/ 8064 w 10076"/>
              <a:gd name="connsiteY5" fmla="*/ 110 h 11630"/>
              <a:gd name="connsiteX6" fmla="*/ 6880 w 10076"/>
              <a:gd name="connsiteY6" fmla="*/ 1860 h 11630"/>
              <a:gd name="connsiteX7" fmla="*/ 1972 w 10076"/>
              <a:gd name="connsiteY7" fmla="*/ 0 h 11630"/>
              <a:gd name="connsiteX8" fmla="*/ 625 w 10076"/>
              <a:gd name="connsiteY8" fmla="*/ 573 h 11630"/>
              <a:gd name="connsiteX9" fmla="*/ 2329 w 10076"/>
              <a:gd name="connsiteY9" fmla="*/ 4549 h 11630"/>
              <a:gd name="connsiteX10" fmla="*/ 1798 w 10076"/>
              <a:gd name="connsiteY10" fmla="*/ 8255 h 11630"/>
              <a:gd name="connsiteX11" fmla="*/ 97 w 10076"/>
              <a:gd name="connsiteY11" fmla="*/ 11358 h 11630"/>
              <a:gd name="connsiteX12" fmla="*/ 4942 w 10076"/>
              <a:gd name="connsiteY12" fmla="*/ 11474 h 11630"/>
              <a:gd name="connsiteX13" fmla="*/ 9831 w 10076"/>
              <a:gd name="connsiteY13" fmla="*/ 11309 h 11630"/>
              <a:gd name="connsiteX14" fmla="*/ 7646 w 10076"/>
              <a:gd name="connsiteY14" fmla="*/ 7349 h 11630"/>
              <a:gd name="connsiteX0" fmla="*/ 7646 w 10076"/>
              <a:gd name="connsiteY0" fmla="*/ 7377 h 11658"/>
              <a:gd name="connsiteX1" fmla="*/ 7550 w 10076"/>
              <a:gd name="connsiteY1" fmla="*/ 5710 h 11658"/>
              <a:gd name="connsiteX2" fmla="*/ 8091 w 10076"/>
              <a:gd name="connsiteY2" fmla="*/ 2119 h 11658"/>
              <a:gd name="connsiteX3" fmla="*/ 8091 w 10076"/>
              <a:gd name="connsiteY3" fmla="*/ 1888 h 11658"/>
              <a:gd name="connsiteX4" fmla="*/ 9651 w 10076"/>
              <a:gd name="connsiteY4" fmla="*/ 595 h 11658"/>
              <a:gd name="connsiteX5" fmla="*/ 8064 w 10076"/>
              <a:gd name="connsiteY5" fmla="*/ 138 h 11658"/>
              <a:gd name="connsiteX6" fmla="*/ 1972 w 10076"/>
              <a:gd name="connsiteY6" fmla="*/ 28 h 11658"/>
              <a:gd name="connsiteX7" fmla="*/ 625 w 10076"/>
              <a:gd name="connsiteY7" fmla="*/ 601 h 11658"/>
              <a:gd name="connsiteX8" fmla="*/ 2329 w 10076"/>
              <a:gd name="connsiteY8" fmla="*/ 4577 h 11658"/>
              <a:gd name="connsiteX9" fmla="*/ 1798 w 10076"/>
              <a:gd name="connsiteY9" fmla="*/ 8283 h 11658"/>
              <a:gd name="connsiteX10" fmla="*/ 97 w 10076"/>
              <a:gd name="connsiteY10" fmla="*/ 11386 h 11658"/>
              <a:gd name="connsiteX11" fmla="*/ 4942 w 10076"/>
              <a:gd name="connsiteY11" fmla="*/ 11502 h 11658"/>
              <a:gd name="connsiteX12" fmla="*/ 9831 w 10076"/>
              <a:gd name="connsiteY12" fmla="*/ 11337 h 11658"/>
              <a:gd name="connsiteX13" fmla="*/ 7646 w 10076"/>
              <a:gd name="connsiteY13" fmla="*/ 7377 h 11658"/>
              <a:gd name="connsiteX0" fmla="*/ 7646 w 10076"/>
              <a:gd name="connsiteY0" fmla="*/ 7401 h 11682"/>
              <a:gd name="connsiteX1" fmla="*/ 7550 w 10076"/>
              <a:gd name="connsiteY1" fmla="*/ 5734 h 11682"/>
              <a:gd name="connsiteX2" fmla="*/ 8091 w 10076"/>
              <a:gd name="connsiteY2" fmla="*/ 2143 h 11682"/>
              <a:gd name="connsiteX3" fmla="*/ 8091 w 10076"/>
              <a:gd name="connsiteY3" fmla="*/ 1912 h 11682"/>
              <a:gd name="connsiteX4" fmla="*/ 9651 w 10076"/>
              <a:gd name="connsiteY4" fmla="*/ 619 h 11682"/>
              <a:gd name="connsiteX5" fmla="*/ 8064 w 10076"/>
              <a:gd name="connsiteY5" fmla="*/ 162 h 11682"/>
              <a:gd name="connsiteX6" fmla="*/ 4839 w 10076"/>
              <a:gd name="connsiteY6" fmla="*/ 39 h 11682"/>
              <a:gd name="connsiteX7" fmla="*/ 1972 w 10076"/>
              <a:gd name="connsiteY7" fmla="*/ 52 h 11682"/>
              <a:gd name="connsiteX8" fmla="*/ 625 w 10076"/>
              <a:gd name="connsiteY8" fmla="*/ 625 h 11682"/>
              <a:gd name="connsiteX9" fmla="*/ 2329 w 10076"/>
              <a:gd name="connsiteY9" fmla="*/ 4601 h 11682"/>
              <a:gd name="connsiteX10" fmla="*/ 1798 w 10076"/>
              <a:gd name="connsiteY10" fmla="*/ 8307 h 11682"/>
              <a:gd name="connsiteX11" fmla="*/ 97 w 10076"/>
              <a:gd name="connsiteY11" fmla="*/ 11410 h 11682"/>
              <a:gd name="connsiteX12" fmla="*/ 4942 w 10076"/>
              <a:gd name="connsiteY12" fmla="*/ 11526 h 11682"/>
              <a:gd name="connsiteX13" fmla="*/ 9831 w 10076"/>
              <a:gd name="connsiteY13" fmla="*/ 11361 h 11682"/>
              <a:gd name="connsiteX14" fmla="*/ 7646 w 10076"/>
              <a:gd name="connsiteY14" fmla="*/ 7401 h 11682"/>
              <a:gd name="connsiteX0" fmla="*/ 7646 w 10076"/>
              <a:gd name="connsiteY0" fmla="*/ 7354 h 11635"/>
              <a:gd name="connsiteX1" fmla="*/ 7550 w 10076"/>
              <a:gd name="connsiteY1" fmla="*/ 5687 h 11635"/>
              <a:gd name="connsiteX2" fmla="*/ 8091 w 10076"/>
              <a:gd name="connsiteY2" fmla="*/ 2096 h 11635"/>
              <a:gd name="connsiteX3" fmla="*/ 8091 w 10076"/>
              <a:gd name="connsiteY3" fmla="*/ 1865 h 11635"/>
              <a:gd name="connsiteX4" fmla="*/ 9651 w 10076"/>
              <a:gd name="connsiteY4" fmla="*/ 572 h 11635"/>
              <a:gd name="connsiteX5" fmla="*/ 8064 w 10076"/>
              <a:gd name="connsiteY5" fmla="*/ 115 h 11635"/>
              <a:gd name="connsiteX6" fmla="*/ 4695 w 10076"/>
              <a:gd name="connsiteY6" fmla="*/ 1394 h 11635"/>
              <a:gd name="connsiteX7" fmla="*/ 1972 w 10076"/>
              <a:gd name="connsiteY7" fmla="*/ 5 h 11635"/>
              <a:gd name="connsiteX8" fmla="*/ 625 w 10076"/>
              <a:gd name="connsiteY8" fmla="*/ 578 h 11635"/>
              <a:gd name="connsiteX9" fmla="*/ 2329 w 10076"/>
              <a:gd name="connsiteY9" fmla="*/ 4554 h 11635"/>
              <a:gd name="connsiteX10" fmla="*/ 1798 w 10076"/>
              <a:gd name="connsiteY10" fmla="*/ 8260 h 11635"/>
              <a:gd name="connsiteX11" fmla="*/ 97 w 10076"/>
              <a:gd name="connsiteY11" fmla="*/ 11363 h 11635"/>
              <a:gd name="connsiteX12" fmla="*/ 4942 w 10076"/>
              <a:gd name="connsiteY12" fmla="*/ 11479 h 11635"/>
              <a:gd name="connsiteX13" fmla="*/ 9831 w 10076"/>
              <a:gd name="connsiteY13" fmla="*/ 11314 h 11635"/>
              <a:gd name="connsiteX14" fmla="*/ 7646 w 10076"/>
              <a:gd name="connsiteY14" fmla="*/ 7354 h 11635"/>
              <a:gd name="connsiteX0" fmla="*/ 7646 w 10076"/>
              <a:gd name="connsiteY0" fmla="*/ 7354 h 11635"/>
              <a:gd name="connsiteX1" fmla="*/ 7550 w 10076"/>
              <a:gd name="connsiteY1" fmla="*/ 5687 h 11635"/>
              <a:gd name="connsiteX2" fmla="*/ 8091 w 10076"/>
              <a:gd name="connsiteY2" fmla="*/ 2096 h 11635"/>
              <a:gd name="connsiteX3" fmla="*/ 8091 w 10076"/>
              <a:gd name="connsiteY3" fmla="*/ 1865 h 11635"/>
              <a:gd name="connsiteX4" fmla="*/ 9651 w 10076"/>
              <a:gd name="connsiteY4" fmla="*/ 572 h 11635"/>
              <a:gd name="connsiteX5" fmla="*/ 8064 w 10076"/>
              <a:gd name="connsiteY5" fmla="*/ 115 h 11635"/>
              <a:gd name="connsiteX6" fmla="*/ 4695 w 10076"/>
              <a:gd name="connsiteY6" fmla="*/ 1394 h 11635"/>
              <a:gd name="connsiteX7" fmla="*/ 1972 w 10076"/>
              <a:gd name="connsiteY7" fmla="*/ 5 h 11635"/>
              <a:gd name="connsiteX8" fmla="*/ 625 w 10076"/>
              <a:gd name="connsiteY8" fmla="*/ 578 h 11635"/>
              <a:gd name="connsiteX9" fmla="*/ 2329 w 10076"/>
              <a:gd name="connsiteY9" fmla="*/ 4554 h 11635"/>
              <a:gd name="connsiteX10" fmla="*/ 1798 w 10076"/>
              <a:gd name="connsiteY10" fmla="*/ 8260 h 11635"/>
              <a:gd name="connsiteX11" fmla="*/ 97 w 10076"/>
              <a:gd name="connsiteY11" fmla="*/ 11363 h 11635"/>
              <a:gd name="connsiteX12" fmla="*/ 4942 w 10076"/>
              <a:gd name="connsiteY12" fmla="*/ 11479 h 11635"/>
              <a:gd name="connsiteX13" fmla="*/ 9831 w 10076"/>
              <a:gd name="connsiteY13" fmla="*/ 11314 h 11635"/>
              <a:gd name="connsiteX14" fmla="*/ 7646 w 10076"/>
              <a:gd name="connsiteY14" fmla="*/ 7354 h 11635"/>
              <a:gd name="connsiteX0" fmla="*/ 7646 w 10076"/>
              <a:gd name="connsiteY0" fmla="*/ 7354 h 11635"/>
              <a:gd name="connsiteX1" fmla="*/ 7550 w 10076"/>
              <a:gd name="connsiteY1" fmla="*/ 5687 h 11635"/>
              <a:gd name="connsiteX2" fmla="*/ 8091 w 10076"/>
              <a:gd name="connsiteY2" fmla="*/ 2096 h 11635"/>
              <a:gd name="connsiteX3" fmla="*/ 8091 w 10076"/>
              <a:gd name="connsiteY3" fmla="*/ 1865 h 11635"/>
              <a:gd name="connsiteX4" fmla="*/ 9651 w 10076"/>
              <a:gd name="connsiteY4" fmla="*/ 572 h 11635"/>
              <a:gd name="connsiteX5" fmla="*/ 7849 w 10076"/>
              <a:gd name="connsiteY5" fmla="*/ 47 h 11635"/>
              <a:gd name="connsiteX6" fmla="*/ 4695 w 10076"/>
              <a:gd name="connsiteY6" fmla="*/ 1394 h 11635"/>
              <a:gd name="connsiteX7" fmla="*/ 1972 w 10076"/>
              <a:gd name="connsiteY7" fmla="*/ 5 h 11635"/>
              <a:gd name="connsiteX8" fmla="*/ 625 w 10076"/>
              <a:gd name="connsiteY8" fmla="*/ 578 h 11635"/>
              <a:gd name="connsiteX9" fmla="*/ 2329 w 10076"/>
              <a:gd name="connsiteY9" fmla="*/ 4554 h 11635"/>
              <a:gd name="connsiteX10" fmla="*/ 1798 w 10076"/>
              <a:gd name="connsiteY10" fmla="*/ 8260 h 11635"/>
              <a:gd name="connsiteX11" fmla="*/ 97 w 10076"/>
              <a:gd name="connsiteY11" fmla="*/ 11363 h 11635"/>
              <a:gd name="connsiteX12" fmla="*/ 4942 w 10076"/>
              <a:gd name="connsiteY12" fmla="*/ 11479 h 11635"/>
              <a:gd name="connsiteX13" fmla="*/ 9831 w 10076"/>
              <a:gd name="connsiteY13" fmla="*/ 11314 h 11635"/>
              <a:gd name="connsiteX14" fmla="*/ 7646 w 10076"/>
              <a:gd name="connsiteY14" fmla="*/ 7354 h 11635"/>
              <a:gd name="connsiteX0" fmla="*/ 7646 w 10076"/>
              <a:gd name="connsiteY0" fmla="*/ 7354 h 11635"/>
              <a:gd name="connsiteX1" fmla="*/ 7550 w 10076"/>
              <a:gd name="connsiteY1" fmla="*/ 5687 h 11635"/>
              <a:gd name="connsiteX2" fmla="*/ 8091 w 10076"/>
              <a:gd name="connsiteY2" fmla="*/ 2096 h 11635"/>
              <a:gd name="connsiteX3" fmla="*/ 8091 w 10076"/>
              <a:gd name="connsiteY3" fmla="*/ 1865 h 11635"/>
              <a:gd name="connsiteX4" fmla="*/ 9651 w 10076"/>
              <a:gd name="connsiteY4" fmla="*/ 572 h 11635"/>
              <a:gd name="connsiteX5" fmla="*/ 7849 w 10076"/>
              <a:gd name="connsiteY5" fmla="*/ 47 h 11635"/>
              <a:gd name="connsiteX6" fmla="*/ 4910 w 10076"/>
              <a:gd name="connsiteY6" fmla="*/ 1189 h 11635"/>
              <a:gd name="connsiteX7" fmla="*/ 1972 w 10076"/>
              <a:gd name="connsiteY7" fmla="*/ 5 h 11635"/>
              <a:gd name="connsiteX8" fmla="*/ 625 w 10076"/>
              <a:gd name="connsiteY8" fmla="*/ 578 h 11635"/>
              <a:gd name="connsiteX9" fmla="*/ 2329 w 10076"/>
              <a:gd name="connsiteY9" fmla="*/ 4554 h 11635"/>
              <a:gd name="connsiteX10" fmla="*/ 1798 w 10076"/>
              <a:gd name="connsiteY10" fmla="*/ 8260 h 11635"/>
              <a:gd name="connsiteX11" fmla="*/ 97 w 10076"/>
              <a:gd name="connsiteY11" fmla="*/ 11363 h 11635"/>
              <a:gd name="connsiteX12" fmla="*/ 4942 w 10076"/>
              <a:gd name="connsiteY12" fmla="*/ 11479 h 11635"/>
              <a:gd name="connsiteX13" fmla="*/ 9831 w 10076"/>
              <a:gd name="connsiteY13" fmla="*/ 11314 h 11635"/>
              <a:gd name="connsiteX14" fmla="*/ 7646 w 10076"/>
              <a:gd name="connsiteY14" fmla="*/ 7354 h 11635"/>
              <a:gd name="connsiteX0" fmla="*/ 7646 w 10076"/>
              <a:gd name="connsiteY0" fmla="*/ 7414 h 11695"/>
              <a:gd name="connsiteX1" fmla="*/ 7550 w 10076"/>
              <a:gd name="connsiteY1" fmla="*/ 5747 h 11695"/>
              <a:gd name="connsiteX2" fmla="*/ 8091 w 10076"/>
              <a:gd name="connsiteY2" fmla="*/ 2156 h 11695"/>
              <a:gd name="connsiteX3" fmla="*/ 8091 w 10076"/>
              <a:gd name="connsiteY3" fmla="*/ 1925 h 11695"/>
              <a:gd name="connsiteX4" fmla="*/ 9651 w 10076"/>
              <a:gd name="connsiteY4" fmla="*/ 632 h 11695"/>
              <a:gd name="connsiteX5" fmla="*/ 7705 w 10076"/>
              <a:gd name="connsiteY5" fmla="*/ 4 h 11695"/>
              <a:gd name="connsiteX6" fmla="*/ 4910 w 10076"/>
              <a:gd name="connsiteY6" fmla="*/ 1249 h 11695"/>
              <a:gd name="connsiteX7" fmla="*/ 1972 w 10076"/>
              <a:gd name="connsiteY7" fmla="*/ 65 h 11695"/>
              <a:gd name="connsiteX8" fmla="*/ 625 w 10076"/>
              <a:gd name="connsiteY8" fmla="*/ 638 h 11695"/>
              <a:gd name="connsiteX9" fmla="*/ 2329 w 10076"/>
              <a:gd name="connsiteY9" fmla="*/ 4614 h 11695"/>
              <a:gd name="connsiteX10" fmla="*/ 1798 w 10076"/>
              <a:gd name="connsiteY10" fmla="*/ 8320 h 11695"/>
              <a:gd name="connsiteX11" fmla="*/ 97 w 10076"/>
              <a:gd name="connsiteY11" fmla="*/ 11423 h 11695"/>
              <a:gd name="connsiteX12" fmla="*/ 4942 w 10076"/>
              <a:gd name="connsiteY12" fmla="*/ 11539 h 11695"/>
              <a:gd name="connsiteX13" fmla="*/ 9831 w 10076"/>
              <a:gd name="connsiteY13" fmla="*/ 11374 h 11695"/>
              <a:gd name="connsiteX14" fmla="*/ 7646 w 10076"/>
              <a:gd name="connsiteY14" fmla="*/ 7414 h 11695"/>
              <a:gd name="connsiteX0" fmla="*/ 7646 w 10076"/>
              <a:gd name="connsiteY0" fmla="*/ 7414 h 11695"/>
              <a:gd name="connsiteX1" fmla="*/ 7550 w 10076"/>
              <a:gd name="connsiteY1" fmla="*/ 5747 h 11695"/>
              <a:gd name="connsiteX2" fmla="*/ 8091 w 10076"/>
              <a:gd name="connsiteY2" fmla="*/ 2156 h 11695"/>
              <a:gd name="connsiteX3" fmla="*/ 8091 w 10076"/>
              <a:gd name="connsiteY3" fmla="*/ 1925 h 11695"/>
              <a:gd name="connsiteX4" fmla="*/ 9651 w 10076"/>
              <a:gd name="connsiteY4" fmla="*/ 632 h 11695"/>
              <a:gd name="connsiteX5" fmla="*/ 7705 w 10076"/>
              <a:gd name="connsiteY5" fmla="*/ 4 h 11695"/>
              <a:gd name="connsiteX6" fmla="*/ 4910 w 10076"/>
              <a:gd name="connsiteY6" fmla="*/ 1249 h 11695"/>
              <a:gd name="connsiteX7" fmla="*/ 1972 w 10076"/>
              <a:gd name="connsiteY7" fmla="*/ 65 h 11695"/>
              <a:gd name="connsiteX8" fmla="*/ 194 w 10076"/>
              <a:gd name="connsiteY8" fmla="*/ 570 h 11695"/>
              <a:gd name="connsiteX9" fmla="*/ 2329 w 10076"/>
              <a:gd name="connsiteY9" fmla="*/ 4614 h 11695"/>
              <a:gd name="connsiteX10" fmla="*/ 1798 w 10076"/>
              <a:gd name="connsiteY10" fmla="*/ 8320 h 11695"/>
              <a:gd name="connsiteX11" fmla="*/ 97 w 10076"/>
              <a:gd name="connsiteY11" fmla="*/ 11423 h 11695"/>
              <a:gd name="connsiteX12" fmla="*/ 4942 w 10076"/>
              <a:gd name="connsiteY12" fmla="*/ 11539 h 11695"/>
              <a:gd name="connsiteX13" fmla="*/ 9831 w 10076"/>
              <a:gd name="connsiteY13" fmla="*/ 11374 h 11695"/>
              <a:gd name="connsiteX14" fmla="*/ 7646 w 10076"/>
              <a:gd name="connsiteY14" fmla="*/ 7414 h 11695"/>
              <a:gd name="connsiteX0" fmla="*/ 7646 w 10076"/>
              <a:gd name="connsiteY0" fmla="*/ 7414 h 11695"/>
              <a:gd name="connsiteX1" fmla="*/ 7550 w 10076"/>
              <a:gd name="connsiteY1" fmla="*/ 5747 h 11695"/>
              <a:gd name="connsiteX2" fmla="*/ 8091 w 10076"/>
              <a:gd name="connsiteY2" fmla="*/ 2156 h 11695"/>
              <a:gd name="connsiteX3" fmla="*/ 8091 w 10076"/>
              <a:gd name="connsiteY3" fmla="*/ 1925 h 11695"/>
              <a:gd name="connsiteX4" fmla="*/ 9651 w 10076"/>
              <a:gd name="connsiteY4" fmla="*/ 632 h 11695"/>
              <a:gd name="connsiteX5" fmla="*/ 7705 w 10076"/>
              <a:gd name="connsiteY5" fmla="*/ 4 h 11695"/>
              <a:gd name="connsiteX6" fmla="*/ 4910 w 10076"/>
              <a:gd name="connsiteY6" fmla="*/ 1249 h 11695"/>
              <a:gd name="connsiteX7" fmla="*/ 1972 w 10076"/>
              <a:gd name="connsiteY7" fmla="*/ 65 h 11695"/>
              <a:gd name="connsiteX8" fmla="*/ 553 w 10076"/>
              <a:gd name="connsiteY8" fmla="*/ 673 h 11695"/>
              <a:gd name="connsiteX9" fmla="*/ 2329 w 10076"/>
              <a:gd name="connsiteY9" fmla="*/ 4614 h 11695"/>
              <a:gd name="connsiteX10" fmla="*/ 1798 w 10076"/>
              <a:gd name="connsiteY10" fmla="*/ 8320 h 11695"/>
              <a:gd name="connsiteX11" fmla="*/ 97 w 10076"/>
              <a:gd name="connsiteY11" fmla="*/ 11423 h 11695"/>
              <a:gd name="connsiteX12" fmla="*/ 4942 w 10076"/>
              <a:gd name="connsiteY12" fmla="*/ 11539 h 11695"/>
              <a:gd name="connsiteX13" fmla="*/ 9831 w 10076"/>
              <a:gd name="connsiteY13" fmla="*/ 11374 h 11695"/>
              <a:gd name="connsiteX14" fmla="*/ 7646 w 10076"/>
              <a:gd name="connsiteY14" fmla="*/ 7414 h 11695"/>
              <a:gd name="connsiteX0" fmla="*/ 7646 w 10076"/>
              <a:gd name="connsiteY0" fmla="*/ 7414 h 11695"/>
              <a:gd name="connsiteX1" fmla="*/ 7550 w 10076"/>
              <a:gd name="connsiteY1" fmla="*/ 5747 h 11695"/>
              <a:gd name="connsiteX2" fmla="*/ 8091 w 10076"/>
              <a:gd name="connsiteY2" fmla="*/ 2156 h 11695"/>
              <a:gd name="connsiteX3" fmla="*/ 8091 w 10076"/>
              <a:gd name="connsiteY3" fmla="*/ 1925 h 11695"/>
              <a:gd name="connsiteX4" fmla="*/ 9651 w 10076"/>
              <a:gd name="connsiteY4" fmla="*/ 632 h 11695"/>
              <a:gd name="connsiteX5" fmla="*/ 7705 w 10076"/>
              <a:gd name="connsiteY5" fmla="*/ 4 h 11695"/>
              <a:gd name="connsiteX6" fmla="*/ 4910 w 10076"/>
              <a:gd name="connsiteY6" fmla="*/ 1249 h 11695"/>
              <a:gd name="connsiteX7" fmla="*/ 1972 w 10076"/>
              <a:gd name="connsiteY7" fmla="*/ 65 h 11695"/>
              <a:gd name="connsiteX8" fmla="*/ 194 w 10076"/>
              <a:gd name="connsiteY8" fmla="*/ 639 h 11695"/>
              <a:gd name="connsiteX9" fmla="*/ 2329 w 10076"/>
              <a:gd name="connsiteY9" fmla="*/ 4614 h 11695"/>
              <a:gd name="connsiteX10" fmla="*/ 1798 w 10076"/>
              <a:gd name="connsiteY10" fmla="*/ 8320 h 11695"/>
              <a:gd name="connsiteX11" fmla="*/ 97 w 10076"/>
              <a:gd name="connsiteY11" fmla="*/ 11423 h 11695"/>
              <a:gd name="connsiteX12" fmla="*/ 4942 w 10076"/>
              <a:gd name="connsiteY12" fmla="*/ 11539 h 11695"/>
              <a:gd name="connsiteX13" fmla="*/ 9831 w 10076"/>
              <a:gd name="connsiteY13" fmla="*/ 11374 h 11695"/>
              <a:gd name="connsiteX14" fmla="*/ 7646 w 10076"/>
              <a:gd name="connsiteY14" fmla="*/ 7414 h 11695"/>
              <a:gd name="connsiteX0" fmla="*/ 7646 w 10076"/>
              <a:gd name="connsiteY0" fmla="*/ 7414 h 11695"/>
              <a:gd name="connsiteX1" fmla="*/ 7550 w 10076"/>
              <a:gd name="connsiteY1" fmla="*/ 5747 h 11695"/>
              <a:gd name="connsiteX2" fmla="*/ 8091 w 10076"/>
              <a:gd name="connsiteY2" fmla="*/ 2156 h 11695"/>
              <a:gd name="connsiteX3" fmla="*/ 8091 w 10076"/>
              <a:gd name="connsiteY3" fmla="*/ 1925 h 11695"/>
              <a:gd name="connsiteX4" fmla="*/ 9651 w 10076"/>
              <a:gd name="connsiteY4" fmla="*/ 632 h 11695"/>
              <a:gd name="connsiteX5" fmla="*/ 7705 w 10076"/>
              <a:gd name="connsiteY5" fmla="*/ 4 h 11695"/>
              <a:gd name="connsiteX6" fmla="*/ 4910 w 10076"/>
              <a:gd name="connsiteY6" fmla="*/ 1249 h 11695"/>
              <a:gd name="connsiteX7" fmla="*/ 1972 w 10076"/>
              <a:gd name="connsiteY7" fmla="*/ 65 h 11695"/>
              <a:gd name="connsiteX8" fmla="*/ 122 w 10076"/>
              <a:gd name="connsiteY8" fmla="*/ 571 h 11695"/>
              <a:gd name="connsiteX9" fmla="*/ 2329 w 10076"/>
              <a:gd name="connsiteY9" fmla="*/ 4614 h 11695"/>
              <a:gd name="connsiteX10" fmla="*/ 1798 w 10076"/>
              <a:gd name="connsiteY10" fmla="*/ 8320 h 11695"/>
              <a:gd name="connsiteX11" fmla="*/ 97 w 10076"/>
              <a:gd name="connsiteY11" fmla="*/ 11423 h 11695"/>
              <a:gd name="connsiteX12" fmla="*/ 4942 w 10076"/>
              <a:gd name="connsiteY12" fmla="*/ 11539 h 11695"/>
              <a:gd name="connsiteX13" fmla="*/ 9831 w 10076"/>
              <a:gd name="connsiteY13" fmla="*/ 11374 h 11695"/>
              <a:gd name="connsiteX14" fmla="*/ 7646 w 10076"/>
              <a:gd name="connsiteY14" fmla="*/ 7414 h 11695"/>
              <a:gd name="connsiteX0" fmla="*/ 7646 w 10076"/>
              <a:gd name="connsiteY0" fmla="*/ 7414 h 11695"/>
              <a:gd name="connsiteX1" fmla="*/ 7550 w 10076"/>
              <a:gd name="connsiteY1" fmla="*/ 5747 h 11695"/>
              <a:gd name="connsiteX2" fmla="*/ 8091 w 10076"/>
              <a:gd name="connsiteY2" fmla="*/ 2156 h 11695"/>
              <a:gd name="connsiteX3" fmla="*/ 8091 w 10076"/>
              <a:gd name="connsiteY3" fmla="*/ 1925 h 11695"/>
              <a:gd name="connsiteX4" fmla="*/ 9651 w 10076"/>
              <a:gd name="connsiteY4" fmla="*/ 632 h 11695"/>
              <a:gd name="connsiteX5" fmla="*/ 7705 w 10076"/>
              <a:gd name="connsiteY5" fmla="*/ 4 h 11695"/>
              <a:gd name="connsiteX6" fmla="*/ 4910 w 10076"/>
              <a:gd name="connsiteY6" fmla="*/ 1249 h 11695"/>
              <a:gd name="connsiteX7" fmla="*/ 2044 w 10076"/>
              <a:gd name="connsiteY7" fmla="*/ 65 h 11695"/>
              <a:gd name="connsiteX8" fmla="*/ 122 w 10076"/>
              <a:gd name="connsiteY8" fmla="*/ 571 h 11695"/>
              <a:gd name="connsiteX9" fmla="*/ 2329 w 10076"/>
              <a:gd name="connsiteY9" fmla="*/ 4614 h 11695"/>
              <a:gd name="connsiteX10" fmla="*/ 1798 w 10076"/>
              <a:gd name="connsiteY10" fmla="*/ 8320 h 11695"/>
              <a:gd name="connsiteX11" fmla="*/ 97 w 10076"/>
              <a:gd name="connsiteY11" fmla="*/ 11423 h 11695"/>
              <a:gd name="connsiteX12" fmla="*/ 4942 w 10076"/>
              <a:gd name="connsiteY12" fmla="*/ 11539 h 11695"/>
              <a:gd name="connsiteX13" fmla="*/ 9831 w 10076"/>
              <a:gd name="connsiteY13" fmla="*/ 11374 h 11695"/>
              <a:gd name="connsiteX14" fmla="*/ 7646 w 10076"/>
              <a:gd name="connsiteY14" fmla="*/ 7414 h 1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76" h="11695">
                <a:moveTo>
                  <a:pt x="7646" y="7414"/>
                </a:moveTo>
                <a:cubicBezTo>
                  <a:pt x="7162" y="6951"/>
                  <a:pt x="7476" y="6624"/>
                  <a:pt x="7550" y="5747"/>
                </a:cubicBezTo>
                <a:cubicBezTo>
                  <a:pt x="7623" y="4870"/>
                  <a:pt x="7607" y="2851"/>
                  <a:pt x="8091" y="2156"/>
                </a:cubicBezTo>
                <a:cubicBezTo>
                  <a:pt x="8091" y="2079"/>
                  <a:pt x="7831" y="2179"/>
                  <a:pt x="8091" y="1925"/>
                </a:cubicBezTo>
                <a:cubicBezTo>
                  <a:pt x="8351" y="1671"/>
                  <a:pt x="9644" y="753"/>
                  <a:pt x="9651" y="632"/>
                </a:cubicBezTo>
                <a:cubicBezTo>
                  <a:pt x="9658" y="511"/>
                  <a:pt x="8507" y="101"/>
                  <a:pt x="7705" y="4"/>
                </a:cubicBezTo>
                <a:cubicBezTo>
                  <a:pt x="6903" y="-93"/>
                  <a:pt x="5925" y="1267"/>
                  <a:pt x="4910" y="1249"/>
                </a:cubicBezTo>
                <a:cubicBezTo>
                  <a:pt x="3895" y="1231"/>
                  <a:pt x="2746" y="-33"/>
                  <a:pt x="2044" y="65"/>
                </a:cubicBezTo>
                <a:cubicBezTo>
                  <a:pt x="2044" y="181"/>
                  <a:pt x="365" y="456"/>
                  <a:pt x="122" y="571"/>
                </a:cubicBezTo>
                <a:cubicBezTo>
                  <a:pt x="849" y="1034"/>
                  <a:pt x="2050" y="3323"/>
                  <a:pt x="2329" y="4614"/>
                </a:cubicBezTo>
                <a:cubicBezTo>
                  <a:pt x="2608" y="5905"/>
                  <a:pt x="2041" y="7510"/>
                  <a:pt x="1798" y="8320"/>
                </a:cubicBezTo>
                <a:cubicBezTo>
                  <a:pt x="1314" y="9130"/>
                  <a:pt x="-427" y="10887"/>
                  <a:pt x="97" y="11423"/>
                </a:cubicBezTo>
                <a:cubicBezTo>
                  <a:pt x="621" y="11960"/>
                  <a:pt x="3731" y="11539"/>
                  <a:pt x="4942" y="11539"/>
                </a:cubicBezTo>
                <a:cubicBezTo>
                  <a:pt x="5910" y="11539"/>
                  <a:pt x="8710" y="11697"/>
                  <a:pt x="9831" y="11374"/>
                </a:cubicBezTo>
                <a:cubicBezTo>
                  <a:pt x="10952" y="11052"/>
                  <a:pt x="7888" y="7993"/>
                  <a:pt x="7646" y="7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9" name="Freeform 10"/>
          <p:cNvSpPr>
            <a:spLocks/>
          </p:cNvSpPr>
          <p:nvPr/>
        </p:nvSpPr>
        <p:spPr bwMode="auto">
          <a:xfrm>
            <a:off x="9517838" y="1754621"/>
            <a:ext cx="124166" cy="525721"/>
          </a:xfrm>
          <a:custGeom>
            <a:avLst/>
            <a:gdLst>
              <a:gd name="T0" fmla="*/ 5 w 20"/>
              <a:gd name="T1" fmla="*/ 9 h 84"/>
              <a:gd name="T2" fmla="*/ 3 w 20"/>
              <a:gd name="T3" fmla="*/ 3 h 84"/>
              <a:gd name="T4" fmla="*/ 8 w 20"/>
              <a:gd name="T5" fmla="*/ 0 h 84"/>
              <a:gd name="T6" fmla="*/ 12 w 20"/>
              <a:gd name="T7" fmla="*/ 3 h 84"/>
              <a:gd name="T8" fmla="*/ 10 w 20"/>
              <a:gd name="T9" fmla="*/ 9 h 84"/>
              <a:gd name="T10" fmla="*/ 17 w 20"/>
              <a:gd name="T11" fmla="*/ 49 h 84"/>
              <a:gd name="T12" fmla="*/ 19 w 20"/>
              <a:gd name="T13" fmla="*/ 74 h 84"/>
              <a:gd name="T14" fmla="*/ 10 w 20"/>
              <a:gd name="T15" fmla="*/ 84 h 84"/>
              <a:gd name="T16" fmla="*/ 0 w 20"/>
              <a:gd name="T17" fmla="*/ 74 h 84"/>
              <a:gd name="T18" fmla="*/ 1 w 20"/>
              <a:gd name="T19" fmla="*/ 32 h 84"/>
              <a:gd name="T20" fmla="*/ 5 w 20"/>
              <a:gd name="T21" fmla="*/ 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" h="84">
                <a:moveTo>
                  <a:pt x="5" y="9"/>
                </a:moveTo>
                <a:cubicBezTo>
                  <a:pt x="5" y="9"/>
                  <a:pt x="2" y="4"/>
                  <a:pt x="3" y="3"/>
                </a:cubicBezTo>
                <a:cubicBezTo>
                  <a:pt x="4" y="2"/>
                  <a:pt x="7" y="0"/>
                  <a:pt x="8" y="0"/>
                </a:cubicBezTo>
                <a:cubicBezTo>
                  <a:pt x="9" y="1"/>
                  <a:pt x="11" y="2"/>
                  <a:pt x="12" y="3"/>
                </a:cubicBezTo>
                <a:cubicBezTo>
                  <a:pt x="12" y="4"/>
                  <a:pt x="10" y="8"/>
                  <a:pt x="10" y="9"/>
                </a:cubicBezTo>
                <a:cubicBezTo>
                  <a:pt x="10" y="11"/>
                  <a:pt x="16" y="31"/>
                  <a:pt x="17" y="49"/>
                </a:cubicBezTo>
                <a:cubicBezTo>
                  <a:pt x="17" y="49"/>
                  <a:pt x="20" y="72"/>
                  <a:pt x="19" y="74"/>
                </a:cubicBezTo>
                <a:cubicBezTo>
                  <a:pt x="18" y="76"/>
                  <a:pt x="11" y="84"/>
                  <a:pt x="10" y="84"/>
                </a:cubicBezTo>
                <a:cubicBezTo>
                  <a:pt x="9" y="83"/>
                  <a:pt x="0" y="76"/>
                  <a:pt x="0" y="74"/>
                </a:cubicBezTo>
                <a:cubicBezTo>
                  <a:pt x="0" y="72"/>
                  <a:pt x="1" y="35"/>
                  <a:pt x="1" y="32"/>
                </a:cubicBezTo>
                <a:cubicBezTo>
                  <a:pt x="1" y="27"/>
                  <a:pt x="4" y="10"/>
                  <a:pt x="5" y="9"/>
                </a:cubicBezTo>
                <a:close/>
              </a:path>
            </a:pathLst>
          </a:custGeom>
          <a:solidFill>
            <a:srgbClr val="28A9D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124"/>
          <p:cNvSpPr>
            <a:spLocks noEditPoints="1"/>
          </p:cNvSpPr>
          <p:nvPr/>
        </p:nvSpPr>
        <p:spPr bwMode="auto">
          <a:xfrm>
            <a:off x="3844604" y="2782700"/>
            <a:ext cx="758358" cy="1892829"/>
          </a:xfrm>
          <a:custGeom>
            <a:avLst/>
            <a:gdLst>
              <a:gd name="T0" fmla="*/ 89 w 105"/>
              <a:gd name="T1" fmla="*/ 248 h 262"/>
              <a:gd name="T2" fmla="*/ 75 w 105"/>
              <a:gd name="T3" fmla="*/ 193 h 262"/>
              <a:gd name="T4" fmla="*/ 64 w 105"/>
              <a:gd name="T5" fmla="*/ 138 h 262"/>
              <a:gd name="T6" fmla="*/ 68 w 105"/>
              <a:gd name="T7" fmla="*/ 130 h 262"/>
              <a:gd name="T8" fmla="*/ 78 w 105"/>
              <a:gd name="T9" fmla="*/ 113 h 262"/>
              <a:gd name="T10" fmla="*/ 77 w 105"/>
              <a:gd name="T11" fmla="*/ 70 h 262"/>
              <a:gd name="T12" fmla="*/ 68 w 105"/>
              <a:gd name="T13" fmla="*/ 43 h 262"/>
              <a:gd name="T14" fmla="*/ 48 w 105"/>
              <a:gd name="T15" fmla="*/ 39 h 262"/>
              <a:gd name="T16" fmla="*/ 42 w 105"/>
              <a:gd name="T17" fmla="*/ 31 h 262"/>
              <a:gd name="T18" fmla="*/ 44 w 105"/>
              <a:gd name="T19" fmla="*/ 23 h 262"/>
              <a:gd name="T20" fmla="*/ 43 w 105"/>
              <a:gd name="T21" fmla="*/ 17 h 262"/>
              <a:gd name="T22" fmla="*/ 37 w 105"/>
              <a:gd name="T23" fmla="*/ 2 h 262"/>
              <a:gd name="T24" fmla="*/ 19 w 105"/>
              <a:gd name="T25" fmla="*/ 5 h 262"/>
              <a:gd name="T26" fmla="*/ 20 w 105"/>
              <a:gd name="T27" fmla="*/ 21 h 262"/>
              <a:gd name="T28" fmla="*/ 20 w 105"/>
              <a:gd name="T29" fmla="*/ 27 h 262"/>
              <a:gd name="T30" fmla="*/ 24 w 105"/>
              <a:gd name="T31" fmla="*/ 31 h 262"/>
              <a:gd name="T32" fmla="*/ 25 w 105"/>
              <a:gd name="T33" fmla="*/ 41 h 262"/>
              <a:gd name="T34" fmla="*/ 5 w 105"/>
              <a:gd name="T35" fmla="*/ 51 h 262"/>
              <a:gd name="T36" fmla="*/ 2 w 105"/>
              <a:gd name="T37" fmla="*/ 91 h 262"/>
              <a:gd name="T38" fmla="*/ 0 w 105"/>
              <a:gd name="T39" fmla="*/ 141 h 262"/>
              <a:gd name="T40" fmla="*/ 1 w 105"/>
              <a:gd name="T41" fmla="*/ 145 h 262"/>
              <a:gd name="T42" fmla="*/ 9 w 105"/>
              <a:gd name="T43" fmla="*/ 154 h 262"/>
              <a:gd name="T44" fmla="*/ 13 w 105"/>
              <a:gd name="T45" fmla="*/ 175 h 262"/>
              <a:gd name="T46" fmla="*/ 13 w 105"/>
              <a:gd name="T47" fmla="*/ 221 h 262"/>
              <a:gd name="T48" fmla="*/ 16 w 105"/>
              <a:gd name="T49" fmla="*/ 241 h 262"/>
              <a:gd name="T50" fmla="*/ 10 w 105"/>
              <a:gd name="T51" fmla="*/ 255 h 262"/>
              <a:gd name="T52" fmla="*/ 21 w 105"/>
              <a:gd name="T53" fmla="*/ 260 h 262"/>
              <a:gd name="T54" fmla="*/ 26 w 105"/>
              <a:gd name="T55" fmla="*/ 256 h 262"/>
              <a:gd name="T56" fmla="*/ 32 w 105"/>
              <a:gd name="T57" fmla="*/ 253 h 262"/>
              <a:gd name="T58" fmla="*/ 33 w 105"/>
              <a:gd name="T59" fmla="*/ 223 h 262"/>
              <a:gd name="T60" fmla="*/ 34 w 105"/>
              <a:gd name="T61" fmla="*/ 177 h 262"/>
              <a:gd name="T62" fmla="*/ 39 w 105"/>
              <a:gd name="T63" fmla="*/ 154 h 262"/>
              <a:gd name="T64" fmla="*/ 51 w 105"/>
              <a:gd name="T65" fmla="*/ 197 h 262"/>
              <a:gd name="T66" fmla="*/ 67 w 105"/>
              <a:gd name="T67" fmla="*/ 242 h 262"/>
              <a:gd name="T68" fmla="*/ 75 w 105"/>
              <a:gd name="T69" fmla="*/ 255 h 262"/>
              <a:gd name="T70" fmla="*/ 82 w 105"/>
              <a:gd name="T71" fmla="*/ 256 h 262"/>
              <a:gd name="T72" fmla="*/ 105 w 105"/>
              <a:gd name="T73" fmla="*/ 256 h 262"/>
              <a:gd name="T74" fmla="*/ 11 w 105"/>
              <a:gd name="T75" fmla="*/ 151 h 262"/>
              <a:gd name="T76" fmla="*/ 9 w 105"/>
              <a:gd name="T77" fmla="*/ 150 h 262"/>
              <a:gd name="T78" fmla="*/ 7 w 105"/>
              <a:gd name="T79" fmla="*/ 141 h 262"/>
              <a:gd name="T80" fmla="*/ 11 w 105"/>
              <a:gd name="T81" fmla="*/ 148 h 262"/>
              <a:gd name="T82" fmla="*/ 11 w 105"/>
              <a:gd name="T83" fmla="*/ 151 h 262"/>
              <a:gd name="T84" fmla="*/ 63 w 105"/>
              <a:gd name="T85" fmla="*/ 86 h 262"/>
              <a:gd name="T86" fmla="*/ 66 w 105"/>
              <a:gd name="T87" fmla="*/ 97 h 262"/>
              <a:gd name="T88" fmla="*/ 63 w 105"/>
              <a:gd name="T89" fmla="*/ 106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5" h="262">
                <a:moveTo>
                  <a:pt x="100" y="253"/>
                </a:moveTo>
                <a:cubicBezTo>
                  <a:pt x="96" y="253"/>
                  <a:pt x="92" y="252"/>
                  <a:pt x="89" y="248"/>
                </a:cubicBezTo>
                <a:cubicBezTo>
                  <a:pt x="86" y="244"/>
                  <a:pt x="83" y="243"/>
                  <a:pt x="81" y="231"/>
                </a:cubicBezTo>
                <a:cubicBezTo>
                  <a:pt x="79" y="219"/>
                  <a:pt x="77" y="203"/>
                  <a:pt x="75" y="193"/>
                </a:cubicBezTo>
                <a:cubicBezTo>
                  <a:pt x="72" y="184"/>
                  <a:pt x="70" y="176"/>
                  <a:pt x="69" y="162"/>
                </a:cubicBezTo>
                <a:cubicBezTo>
                  <a:pt x="67" y="147"/>
                  <a:pt x="64" y="138"/>
                  <a:pt x="64" y="138"/>
                </a:cubicBezTo>
                <a:cubicBezTo>
                  <a:pt x="64" y="138"/>
                  <a:pt x="65" y="135"/>
                  <a:pt x="66" y="132"/>
                </a:cubicBezTo>
                <a:cubicBezTo>
                  <a:pt x="67" y="130"/>
                  <a:pt x="68" y="129"/>
                  <a:pt x="68" y="130"/>
                </a:cubicBezTo>
                <a:cubicBezTo>
                  <a:pt x="69" y="131"/>
                  <a:pt x="70" y="131"/>
                  <a:pt x="70" y="131"/>
                </a:cubicBezTo>
                <a:cubicBezTo>
                  <a:pt x="70" y="131"/>
                  <a:pt x="78" y="117"/>
                  <a:pt x="78" y="113"/>
                </a:cubicBezTo>
                <a:cubicBezTo>
                  <a:pt x="79" y="110"/>
                  <a:pt x="82" y="101"/>
                  <a:pt x="82" y="96"/>
                </a:cubicBezTo>
                <a:cubicBezTo>
                  <a:pt x="82" y="91"/>
                  <a:pt x="79" y="76"/>
                  <a:pt x="77" y="70"/>
                </a:cubicBezTo>
                <a:cubicBezTo>
                  <a:pt x="75" y="63"/>
                  <a:pt x="72" y="57"/>
                  <a:pt x="72" y="52"/>
                </a:cubicBezTo>
                <a:cubicBezTo>
                  <a:pt x="71" y="47"/>
                  <a:pt x="70" y="43"/>
                  <a:pt x="68" y="43"/>
                </a:cubicBezTo>
                <a:cubicBezTo>
                  <a:pt x="66" y="43"/>
                  <a:pt x="64" y="42"/>
                  <a:pt x="58" y="41"/>
                </a:cubicBezTo>
                <a:cubicBezTo>
                  <a:pt x="52" y="40"/>
                  <a:pt x="49" y="40"/>
                  <a:pt x="48" y="39"/>
                </a:cubicBezTo>
                <a:cubicBezTo>
                  <a:pt x="47" y="38"/>
                  <a:pt x="45" y="35"/>
                  <a:pt x="44" y="34"/>
                </a:cubicBezTo>
                <a:cubicBezTo>
                  <a:pt x="43" y="33"/>
                  <a:pt x="42" y="33"/>
                  <a:pt x="42" y="31"/>
                </a:cubicBezTo>
                <a:cubicBezTo>
                  <a:pt x="42" y="29"/>
                  <a:pt x="43" y="24"/>
                  <a:pt x="43" y="24"/>
                </a:cubicBezTo>
                <a:cubicBezTo>
                  <a:pt x="43" y="24"/>
                  <a:pt x="44" y="26"/>
                  <a:pt x="44" y="23"/>
                </a:cubicBezTo>
                <a:cubicBezTo>
                  <a:pt x="44" y="21"/>
                  <a:pt x="45" y="17"/>
                  <a:pt x="44" y="16"/>
                </a:cubicBezTo>
                <a:cubicBezTo>
                  <a:pt x="43" y="16"/>
                  <a:pt x="43" y="17"/>
                  <a:pt x="43" y="17"/>
                </a:cubicBezTo>
                <a:cubicBezTo>
                  <a:pt x="43" y="17"/>
                  <a:pt x="44" y="7"/>
                  <a:pt x="42" y="5"/>
                </a:cubicBezTo>
                <a:cubicBezTo>
                  <a:pt x="40" y="2"/>
                  <a:pt x="37" y="3"/>
                  <a:pt x="37" y="2"/>
                </a:cubicBezTo>
                <a:cubicBezTo>
                  <a:pt x="36" y="1"/>
                  <a:pt x="34" y="0"/>
                  <a:pt x="30" y="0"/>
                </a:cubicBezTo>
                <a:cubicBezTo>
                  <a:pt x="27" y="0"/>
                  <a:pt x="22" y="1"/>
                  <a:pt x="19" y="5"/>
                </a:cubicBezTo>
                <a:cubicBezTo>
                  <a:pt x="17" y="10"/>
                  <a:pt x="16" y="11"/>
                  <a:pt x="17" y="15"/>
                </a:cubicBezTo>
                <a:cubicBezTo>
                  <a:pt x="18" y="19"/>
                  <a:pt x="20" y="21"/>
                  <a:pt x="20" y="21"/>
                </a:cubicBezTo>
                <a:cubicBezTo>
                  <a:pt x="20" y="21"/>
                  <a:pt x="18" y="20"/>
                  <a:pt x="18" y="22"/>
                </a:cubicBezTo>
                <a:cubicBezTo>
                  <a:pt x="18" y="24"/>
                  <a:pt x="20" y="26"/>
                  <a:pt x="20" y="27"/>
                </a:cubicBezTo>
                <a:cubicBezTo>
                  <a:pt x="21" y="28"/>
                  <a:pt x="22" y="28"/>
                  <a:pt x="22" y="28"/>
                </a:cubicBezTo>
                <a:cubicBezTo>
                  <a:pt x="22" y="28"/>
                  <a:pt x="23" y="29"/>
                  <a:pt x="24" y="31"/>
                </a:cubicBezTo>
                <a:cubicBezTo>
                  <a:pt x="24" y="33"/>
                  <a:pt x="25" y="37"/>
                  <a:pt x="25" y="38"/>
                </a:cubicBezTo>
                <a:cubicBezTo>
                  <a:pt x="25" y="39"/>
                  <a:pt x="25" y="39"/>
                  <a:pt x="25" y="41"/>
                </a:cubicBezTo>
                <a:cubicBezTo>
                  <a:pt x="24" y="42"/>
                  <a:pt x="18" y="45"/>
                  <a:pt x="14" y="47"/>
                </a:cubicBezTo>
                <a:cubicBezTo>
                  <a:pt x="10" y="50"/>
                  <a:pt x="6" y="50"/>
                  <a:pt x="5" y="51"/>
                </a:cubicBezTo>
                <a:cubicBezTo>
                  <a:pt x="4" y="53"/>
                  <a:pt x="3" y="61"/>
                  <a:pt x="2" y="67"/>
                </a:cubicBezTo>
                <a:cubicBezTo>
                  <a:pt x="2" y="73"/>
                  <a:pt x="3" y="83"/>
                  <a:pt x="2" y="91"/>
                </a:cubicBezTo>
                <a:cubicBezTo>
                  <a:pt x="2" y="99"/>
                  <a:pt x="0" y="112"/>
                  <a:pt x="0" y="120"/>
                </a:cubicBezTo>
                <a:cubicBezTo>
                  <a:pt x="0" y="127"/>
                  <a:pt x="0" y="141"/>
                  <a:pt x="0" y="141"/>
                </a:cubicBezTo>
                <a:cubicBezTo>
                  <a:pt x="1" y="141"/>
                  <a:pt x="1" y="141"/>
                  <a:pt x="1" y="141"/>
                </a:cubicBezTo>
                <a:cubicBezTo>
                  <a:pt x="1" y="141"/>
                  <a:pt x="1" y="144"/>
                  <a:pt x="1" y="145"/>
                </a:cubicBezTo>
                <a:cubicBezTo>
                  <a:pt x="2" y="145"/>
                  <a:pt x="4" y="149"/>
                  <a:pt x="4" y="150"/>
                </a:cubicBezTo>
                <a:cubicBezTo>
                  <a:pt x="5" y="151"/>
                  <a:pt x="9" y="154"/>
                  <a:pt x="9" y="154"/>
                </a:cubicBezTo>
                <a:cubicBezTo>
                  <a:pt x="10" y="154"/>
                  <a:pt x="11" y="154"/>
                  <a:pt x="11" y="154"/>
                </a:cubicBezTo>
                <a:cubicBezTo>
                  <a:pt x="11" y="154"/>
                  <a:pt x="12" y="165"/>
                  <a:pt x="13" y="175"/>
                </a:cubicBezTo>
                <a:cubicBezTo>
                  <a:pt x="13" y="184"/>
                  <a:pt x="13" y="190"/>
                  <a:pt x="13" y="197"/>
                </a:cubicBezTo>
                <a:cubicBezTo>
                  <a:pt x="13" y="204"/>
                  <a:pt x="12" y="217"/>
                  <a:pt x="13" y="221"/>
                </a:cubicBezTo>
                <a:cubicBezTo>
                  <a:pt x="14" y="224"/>
                  <a:pt x="18" y="228"/>
                  <a:pt x="18" y="231"/>
                </a:cubicBezTo>
                <a:cubicBezTo>
                  <a:pt x="18" y="234"/>
                  <a:pt x="17" y="238"/>
                  <a:pt x="16" y="241"/>
                </a:cubicBezTo>
                <a:cubicBezTo>
                  <a:pt x="16" y="244"/>
                  <a:pt x="16" y="248"/>
                  <a:pt x="16" y="248"/>
                </a:cubicBezTo>
                <a:cubicBezTo>
                  <a:pt x="16" y="248"/>
                  <a:pt x="13" y="253"/>
                  <a:pt x="10" y="255"/>
                </a:cubicBezTo>
                <a:cubicBezTo>
                  <a:pt x="8" y="257"/>
                  <a:pt x="6" y="259"/>
                  <a:pt x="9" y="260"/>
                </a:cubicBezTo>
                <a:cubicBezTo>
                  <a:pt x="12" y="260"/>
                  <a:pt x="16" y="262"/>
                  <a:pt x="21" y="260"/>
                </a:cubicBezTo>
                <a:cubicBezTo>
                  <a:pt x="25" y="258"/>
                  <a:pt x="24" y="256"/>
                  <a:pt x="26" y="255"/>
                </a:cubicBezTo>
                <a:cubicBezTo>
                  <a:pt x="27" y="254"/>
                  <a:pt x="26" y="256"/>
                  <a:pt x="26" y="256"/>
                </a:cubicBezTo>
                <a:cubicBezTo>
                  <a:pt x="26" y="256"/>
                  <a:pt x="27" y="256"/>
                  <a:pt x="30" y="255"/>
                </a:cubicBezTo>
                <a:cubicBezTo>
                  <a:pt x="32" y="254"/>
                  <a:pt x="32" y="255"/>
                  <a:pt x="32" y="253"/>
                </a:cubicBezTo>
                <a:cubicBezTo>
                  <a:pt x="32" y="251"/>
                  <a:pt x="32" y="247"/>
                  <a:pt x="33" y="245"/>
                </a:cubicBezTo>
                <a:cubicBezTo>
                  <a:pt x="34" y="243"/>
                  <a:pt x="34" y="228"/>
                  <a:pt x="33" y="223"/>
                </a:cubicBezTo>
                <a:cubicBezTo>
                  <a:pt x="32" y="217"/>
                  <a:pt x="32" y="215"/>
                  <a:pt x="33" y="206"/>
                </a:cubicBezTo>
                <a:cubicBezTo>
                  <a:pt x="34" y="198"/>
                  <a:pt x="33" y="183"/>
                  <a:pt x="34" y="177"/>
                </a:cubicBezTo>
                <a:cubicBezTo>
                  <a:pt x="35" y="171"/>
                  <a:pt x="36" y="160"/>
                  <a:pt x="37" y="156"/>
                </a:cubicBezTo>
                <a:cubicBezTo>
                  <a:pt x="38" y="153"/>
                  <a:pt x="38" y="150"/>
                  <a:pt x="39" y="154"/>
                </a:cubicBezTo>
                <a:cubicBezTo>
                  <a:pt x="41" y="158"/>
                  <a:pt x="46" y="170"/>
                  <a:pt x="46" y="172"/>
                </a:cubicBezTo>
                <a:cubicBezTo>
                  <a:pt x="47" y="175"/>
                  <a:pt x="50" y="191"/>
                  <a:pt x="51" y="197"/>
                </a:cubicBezTo>
                <a:cubicBezTo>
                  <a:pt x="52" y="204"/>
                  <a:pt x="55" y="211"/>
                  <a:pt x="59" y="221"/>
                </a:cubicBezTo>
                <a:cubicBezTo>
                  <a:pt x="62" y="230"/>
                  <a:pt x="67" y="239"/>
                  <a:pt x="67" y="242"/>
                </a:cubicBezTo>
                <a:cubicBezTo>
                  <a:pt x="67" y="245"/>
                  <a:pt x="67" y="255"/>
                  <a:pt x="67" y="255"/>
                </a:cubicBezTo>
                <a:cubicBezTo>
                  <a:pt x="75" y="255"/>
                  <a:pt x="75" y="255"/>
                  <a:pt x="75" y="255"/>
                </a:cubicBezTo>
                <a:cubicBezTo>
                  <a:pt x="76" y="254"/>
                  <a:pt x="76" y="254"/>
                  <a:pt x="76" y="254"/>
                </a:cubicBezTo>
                <a:cubicBezTo>
                  <a:pt x="76" y="254"/>
                  <a:pt x="80" y="254"/>
                  <a:pt x="82" y="256"/>
                </a:cubicBezTo>
                <a:cubicBezTo>
                  <a:pt x="85" y="258"/>
                  <a:pt x="88" y="258"/>
                  <a:pt x="93" y="258"/>
                </a:cubicBezTo>
                <a:cubicBezTo>
                  <a:pt x="98" y="258"/>
                  <a:pt x="104" y="257"/>
                  <a:pt x="105" y="256"/>
                </a:cubicBezTo>
                <a:cubicBezTo>
                  <a:pt x="105" y="254"/>
                  <a:pt x="104" y="254"/>
                  <a:pt x="100" y="253"/>
                </a:cubicBezTo>
                <a:close/>
                <a:moveTo>
                  <a:pt x="11" y="151"/>
                </a:moveTo>
                <a:cubicBezTo>
                  <a:pt x="11" y="151"/>
                  <a:pt x="11" y="151"/>
                  <a:pt x="11" y="151"/>
                </a:cubicBezTo>
                <a:cubicBezTo>
                  <a:pt x="11" y="151"/>
                  <a:pt x="10" y="150"/>
                  <a:pt x="9" y="150"/>
                </a:cubicBezTo>
                <a:cubicBezTo>
                  <a:pt x="8" y="149"/>
                  <a:pt x="6" y="147"/>
                  <a:pt x="6" y="145"/>
                </a:cubicBezTo>
                <a:cubicBezTo>
                  <a:pt x="6" y="143"/>
                  <a:pt x="6" y="141"/>
                  <a:pt x="7" y="141"/>
                </a:cubicBezTo>
                <a:cubicBezTo>
                  <a:pt x="8" y="141"/>
                  <a:pt x="8" y="143"/>
                  <a:pt x="9" y="146"/>
                </a:cubicBezTo>
                <a:cubicBezTo>
                  <a:pt x="9" y="149"/>
                  <a:pt x="11" y="148"/>
                  <a:pt x="11" y="148"/>
                </a:cubicBezTo>
                <a:cubicBezTo>
                  <a:pt x="11" y="151"/>
                  <a:pt x="11" y="151"/>
                  <a:pt x="11" y="151"/>
                </a:cubicBezTo>
                <a:cubicBezTo>
                  <a:pt x="11" y="151"/>
                  <a:pt x="11" y="151"/>
                  <a:pt x="11" y="151"/>
                </a:cubicBezTo>
                <a:close/>
                <a:moveTo>
                  <a:pt x="64" y="98"/>
                </a:moveTo>
                <a:cubicBezTo>
                  <a:pt x="63" y="93"/>
                  <a:pt x="63" y="86"/>
                  <a:pt x="63" y="86"/>
                </a:cubicBezTo>
                <a:cubicBezTo>
                  <a:pt x="63" y="86"/>
                  <a:pt x="64" y="90"/>
                  <a:pt x="65" y="92"/>
                </a:cubicBezTo>
                <a:cubicBezTo>
                  <a:pt x="65" y="94"/>
                  <a:pt x="66" y="95"/>
                  <a:pt x="66" y="97"/>
                </a:cubicBezTo>
                <a:cubicBezTo>
                  <a:pt x="67" y="98"/>
                  <a:pt x="69" y="100"/>
                  <a:pt x="67" y="102"/>
                </a:cubicBezTo>
                <a:cubicBezTo>
                  <a:pt x="65" y="104"/>
                  <a:pt x="63" y="106"/>
                  <a:pt x="63" y="106"/>
                </a:cubicBezTo>
                <a:cubicBezTo>
                  <a:pt x="63" y="106"/>
                  <a:pt x="64" y="102"/>
                  <a:pt x="64" y="9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175">
            <a:solidFill>
              <a:srgbClr val="FFFF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125"/>
          <p:cNvSpPr>
            <a:spLocks/>
          </p:cNvSpPr>
          <p:nvPr/>
        </p:nvSpPr>
        <p:spPr bwMode="auto">
          <a:xfrm>
            <a:off x="4012303" y="3035250"/>
            <a:ext cx="143720" cy="238516"/>
          </a:xfrm>
          <a:custGeom>
            <a:avLst/>
            <a:gdLst>
              <a:gd name="T0" fmla="*/ 20 w 20"/>
              <a:gd name="T1" fmla="*/ 3 h 33"/>
              <a:gd name="T2" fmla="*/ 20 w 20"/>
              <a:gd name="T3" fmla="*/ 2 h 33"/>
              <a:gd name="T4" fmla="*/ 18 w 20"/>
              <a:gd name="T5" fmla="*/ 0 h 33"/>
              <a:gd name="T6" fmla="*/ 7 w 20"/>
              <a:gd name="T7" fmla="*/ 12 h 33"/>
              <a:gd name="T8" fmla="*/ 4 w 20"/>
              <a:gd name="T9" fmla="*/ 10 h 33"/>
              <a:gd name="T10" fmla="*/ 1 w 20"/>
              <a:gd name="T11" fmla="*/ 6 h 33"/>
              <a:gd name="T12" fmla="*/ 1 w 20"/>
              <a:gd name="T13" fmla="*/ 9 h 33"/>
              <a:gd name="T14" fmla="*/ 0 w 20"/>
              <a:gd name="T15" fmla="*/ 9 h 33"/>
              <a:gd name="T16" fmla="*/ 1 w 20"/>
              <a:gd name="T17" fmla="*/ 12 h 33"/>
              <a:gd name="T18" fmla="*/ 2 w 20"/>
              <a:gd name="T19" fmla="*/ 22 h 33"/>
              <a:gd name="T20" fmla="*/ 4 w 20"/>
              <a:gd name="T21" fmla="*/ 33 h 33"/>
              <a:gd name="T22" fmla="*/ 4 w 20"/>
              <a:gd name="T23" fmla="*/ 25 h 33"/>
              <a:gd name="T24" fmla="*/ 5 w 20"/>
              <a:gd name="T25" fmla="*/ 20 h 33"/>
              <a:gd name="T26" fmla="*/ 3 w 20"/>
              <a:gd name="T27" fmla="*/ 16 h 33"/>
              <a:gd name="T28" fmla="*/ 2 w 20"/>
              <a:gd name="T29" fmla="*/ 17 h 33"/>
              <a:gd name="T30" fmla="*/ 3 w 20"/>
              <a:gd name="T31" fmla="*/ 14 h 33"/>
              <a:gd name="T32" fmla="*/ 6 w 20"/>
              <a:gd name="T33" fmla="*/ 12 h 33"/>
              <a:gd name="T34" fmla="*/ 7 w 20"/>
              <a:gd name="T35" fmla="*/ 12 h 33"/>
              <a:gd name="T36" fmla="*/ 11 w 20"/>
              <a:gd name="T37" fmla="*/ 14 h 33"/>
              <a:gd name="T38" fmla="*/ 14 w 20"/>
              <a:gd name="T39" fmla="*/ 16 h 33"/>
              <a:gd name="T40" fmla="*/ 11 w 20"/>
              <a:gd name="T41" fmla="*/ 14 h 33"/>
              <a:gd name="T42" fmla="*/ 9 w 20"/>
              <a:gd name="T43" fmla="*/ 20 h 33"/>
              <a:gd name="T44" fmla="*/ 10 w 20"/>
              <a:gd name="T45" fmla="*/ 23 h 33"/>
              <a:gd name="T46" fmla="*/ 11 w 20"/>
              <a:gd name="T47" fmla="*/ 24 h 33"/>
              <a:gd name="T48" fmla="*/ 13 w 20"/>
              <a:gd name="T49" fmla="*/ 18 h 33"/>
              <a:gd name="T50" fmla="*/ 17 w 20"/>
              <a:gd name="T51" fmla="*/ 9 h 33"/>
              <a:gd name="T52" fmla="*/ 20 w 20"/>
              <a:gd name="T53" fmla="*/ 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0" h="33">
                <a:moveTo>
                  <a:pt x="20" y="3"/>
                </a:moveTo>
                <a:cubicBezTo>
                  <a:pt x="20" y="3"/>
                  <a:pt x="20" y="3"/>
                  <a:pt x="20" y="2"/>
                </a:cubicBezTo>
                <a:cubicBezTo>
                  <a:pt x="19" y="2"/>
                  <a:pt x="18" y="1"/>
                  <a:pt x="18" y="0"/>
                </a:cubicBezTo>
                <a:cubicBezTo>
                  <a:pt x="16" y="3"/>
                  <a:pt x="8" y="12"/>
                  <a:pt x="7" y="12"/>
                </a:cubicBezTo>
                <a:cubicBezTo>
                  <a:pt x="7" y="12"/>
                  <a:pt x="6" y="12"/>
                  <a:pt x="4" y="10"/>
                </a:cubicBezTo>
                <a:cubicBezTo>
                  <a:pt x="3" y="9"/>
                  <a:pt x="2" y="7"/>
                  <a:pt x="1" y="6"/>
                </a:cubicBezTo>
                <a:cubicBezTo>
                  <a:pt x="1" y="7"/>
                  <a:pt x="1" y="7"/>
                  <a:pt x="1" y="9"/>
                </a:cubicBezTo>
                <a:cubicBezTo>
                  <a:pt x="1" y="9"/>
                  <a:pt x="0" y="9"/>
                  <a:pt x="0" y="9"/>
                </a:cubicBezTo>
                <a:cubicBezTo>
                  <a:pt x="1" y="10"/>
                  <a:pt x="1" y="11"/>
                  <a:pt x="1" y="12"/>
                </a:cubicBezTo>
                <a:cubicBezTo>
                  <a:pt x="2" y="14"/>
                  <a:pt x="2" y="19"/>
                  <a:pt x="2" y="22"/>
                </a:cubicBezTo>
                <a:cubicBezTo>
                  <a:pt x="3" y="26"/>
                  <a:pt x="4" y="33"/>
                  <a:pt x="4" y="33"/>
                </a:cubicBezTo>
                <a:cubicBezTo>
                  <a:pt x="4" y="33"/>
                  <a:pt x="3" y="28"/>
                  <a:pt x="4" y="25"/>
                </a:cubicBezTo>
                <a:cubicBezTo>
                  <a:pt x="5" y="23"/>
                  <a:pt x="6" y="22"/>
                  <a:pt x="5" y="20"/>
                </a:cubicBezTo>
                <a:cubicBezTo>
                  <a:pt x="5" y="19"/>
                  <a:pt x="3" y="16"/>
                  <a:pt x="3" y="16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5"/>
                  <a:pt x="3" y="14"/>
                </a:cubicBezTo>
                <a:cubicBezTo>
                  <a:pt x="4" y="13"/>
                  <a:pt x="6" y="12"/>
                  <a:pt x="6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12"/>
                  <a:pt x="9" y="13"/>
                  <a:pt x="11" y="14"/>
                </a:cubicBezTo>
                <a:cubicBezTo>
                  <a:pt x="12" y="15"/>
                  <a:pt x="14" y="16"/>
                  <a:pt x="14" y="16"/>
                </a:cubicBezTo>
                <a:cubicBezTo>
                  <a:pt x="11" y="14"/>
                  <a:pt x="11" y="14"/>
                  <a:pt x="11" y="14"/>
                </a:cubicBezTo>
                <a:cubicBezTo>
                  <a:pt x="11" y="14"/>
                  <a:pt x="9" y="20"/>
                  <a:pt x="9" y="20"/>
                </a:cubicBezTo>
                <a:cubicBezTo>
                  <a:pt x="9" y="21"/>
                  <a:pt x="9" y="22"/>
                  <a:pt x="10" y="23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4"/>
                  <a:pt x="12" y="20"/>
                  <a:pt x="13" y="18"/>
                </a:cubicBezTo>
                <a:cubicBezTo>
                  <a:pt x="14" y="15"/>
                  <a:pt x="15" y="12"/>
                  <a:pt x="17" y="9"/>
                </a:cubicBezTo>
                <a:cubicBezTo>
                  <a:pt x="18" y="7"/>
                  <a:pt x="20" y="5"/>
                  <a:pt x="20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flipH="1">
            <a:off x="8917653" y="3537777"/>
            <a:ext cx="1141026" cy="44725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3632147" y="4871966"/>
            <a:ext cx="1351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邓浩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后台工程师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5023031" y="4813479"/>
            <a:ext cx="1351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柯鑫鑫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项目管理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7481235" y="4417747"/>
            <a:ext cx="1351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廖文波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页面设计师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39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585" y="534738"/>
            <a:ext cx="1436986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sp>
        <p:nvSpPr>
          <p:cNvPr id="43" name="矩形 1"/>
          <p:cNvSpPr>
            <a:spLocks noChangeArrowheads="1"/>
          </p:cNvSpPr>
          <p:nvPr/>
        </p:nvSpPr>
        <p:spPr bwMode="auto">
          <a:xfrm>
            <a:off x="1146413" y="1396356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44" name="Picture 5" descr="8-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72" y="3734120"/>
            <a:ext cx="8388424" cy="125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 Box 6"/>
          <p:cNvSpPr txBox="1">
            <a:spLocks noChangeArrowheads="1"/>
          </p:cNvSpPr>
          <p:nvPr/>
        </p:nvSpPr>
        <p:spPr bwMode="auto">
          <a:xfrm>
            <a:off x="2003472" y="3213420"/>
            <a:ext cx="13652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rgbClr val="99CC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9</a:t>
            </a:r>
            <a:r>
              <a:rPr lang="zh-CN" altLang="en-US" b="1" dirty="0" smtClean="0">
                <a:solidFill>
                  <a:srgbClr val="99CC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月</a:t>
            </a:r>
            <a:endParaRPr lang="zh-CN" altLang="en-US" b="1" dirty="0">
              <a:solidFill>
                <a:srgbClr val="99CC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6" name="Picture 7" descr="8-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994" y="2489520"/>
            <a:ext cx="960438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8" descr="8-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73" y="2522295"/>
            <a:ext cx="960438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9" descr="8-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285" y="2572883"/>
            <a:ext cx="960437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0" descr="8-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77" y="3902867"/>
            <a:ext cx="960437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11" descr="8-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975" y="4334686"/>
            <a:ext cx="960438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 Box 17"/>
          <p:cNvSpPr txBox="1">
            <a:spLocks noChangeArrowheads="1"/>
          </p:cNvSpPr>
          <p:nvPr/>
        </p:nvSpPr>
        <p:spPr bwMode="auto">
          <a:xfrm>
            <a:off x="3330710" y="3933418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4D4D4D"/>
                </a:solidFill>
                <a:latin typeface="Arial Black" panose="020B0A04020102020204" pitchFamily="34" charset="0"/>
              </a:rPr>
              <a:t>第一周</a:t>
            </a:r>
          </a:p>
        </p:txBody>
      </p:sp>
      <p:sp>
        <p:nvSpPr>
          <p:cNvPr id="52" name="Text Box 18"/>
          <p:cNvSpPr txBox="1">
            <a:spLocks noChangeArrowheads="1"/>
          </p:cNvSpPr>
          <p:nvPr/>
        </p:nvSpPr>
        <p:spPr bwMode="auto">
          <a:xfrm>
            <a:off x="6677892" y="3968537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rgbClr val="4D4D4D"/>
                </a:solidFill>
                <a:latin typeface="Arial Black" panose="020B0A04020102020204" pitchFamily="34" charset="0"/>
              </a:rPr>
              <a:t>第三周</a:t>
            </a:r>
            <a:endParaRPr lang="zh-CN" altLang="en-US" sz="2400" b="1" dirty="0">
              <a:solidFill>
                <a:srgbClr val="4D4D4D"/>
              </a:solidFill>
              <a:latin typeface="Arial Black" panose="020B0A04020102020204" pitchFamily="34" charset="0"/>
            </a:endParaRPr>
          </a:p>
        </p:txBody>
      </p:sp>
      <p:sp>
        <p:nvSpPr>
          <p:cNvPr id="53" name="Text Box 19"/>
          <p:cNvSpPr txBox="1">
            <a:spLocks noChangeArrowheads="1"/>
          </p:cNvSpPr>
          <p:nvPr/>
        </p:nvSpPr>
        <p:spPr bwMode="auto">
          <a:xfrm>
            <a:off x="9784285" y="3908380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rgbClr val="4D4D4D"/>
                </a:solidFill>
                <a:latin typeface="Arial Black" panose="020B0A04020102020204" pitchFamily="34" charset="0"/>
              </a:rPr>
              <a:t>0</a:t>
            </a:r>
            <a:r>
              <a:rPr lang="en-US" altLang="zh-CN" sz="1800" dirty="0">
                <a:solidFill>
                  <a:srgbClr val="4D4D4D"/>
                </a:solidFill>
                <a:latin typeface="Arial Black" panose="020B0A04020102020204" pitchFamily="34" charset="0"/>
              </a:rPr>
              <a:t>9</a:t>
            </a:r>
            <a:r>
              <a:rPr lang="zh-CN" altLang="en-US" sz="1800" dirty="0" smtClean="0">
                <a:solidFill>
                  <a:srgbClr val="4D4D4D"/>
                </a:solidFill>
                <a:latin typeface="Arial Black" panose="020B0A04020102020204" pitchFamily="34" charset="0"/>
              </a:rPr>
              <a:t>.</a:t>
            </a:r>
            <a:r>
              <a:rPr lang="en-US" altLang="zh-CN" sz="1800" dirty="0" smtClean="0">
                <a:solidFill>
                  <a:srgbClr val="4D4D4D"/>
                </a:solidFill>
                <a:latin typeface="Arial Black" panose="020B0A04020102020204" pitchFamily="34" charset="0"/>
              </a:rPr>
              <a:t>24</a:t>
            </a:r>
            <a:endParaRPr lang="zh-CN" altLang="en-US" sz="1800" dirty="0">
              <a:solidFill>
                <a:srgbClr val="4D4D4D"/>
              </a:solidFill>
              <a:latin typeface="Arial Black" panose="020B0A04020102020204" pitchFamily="34" charset="0"/>
            </a:endParaRPr>
          </a:p>
        </p:txBody>
      </p:sp>
      <p:sp>
        <p:nvSpPr>
          <p:cNvPr id="54" name="Text Box 20"/>
          <p:cNvSpPr txBox="1">
            <a:spLocks noChangeArrowheads="1"/>
          </p:cNvSpPr>
          <p:nvPr/>
        </p:nvSpPr>
        <p:spPr bwMode="auto">
          <a:xfrm>
            <a:off x="5031057" y="3274975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rgbClr val="4D4D4D"/>
                </a:solidFill>
                <a:latin typeface="Arial Black" panose="020B0A04020102020204" pitchFamily="34" charset="0"/>
              </a:rPr>
              <a:t>第二周</a:t>
            </a:r>
            <a:endParaRPr lang="zh-CN" altLang="en-US" sz="2400" b="1" dirty="0">
              <a:solidFill>
                <a:srgbClr val="4D4D4D"/>
              </a:solidFill>
              <a:latin typeface="Arial Black" panose="020B0A04020102020204" pitchFamily="34" charset="0"/>
            </a:endParaRPr>
          </a:p>
        </p:txBody>
      </p:sp>
      <p:sp>
        <p:nvSpPr>
          <p:cNvPr id="55" name="Text Box 21"/>
          <p:cNvSpPr txBox="1">
            <a:spLocks noChangeArrowheads="1"/>
          </p:cNvSpPr>
          <p:nvPr/>
        </p:nvSpPr>
        <p:spPr bwMode="auto">
          <a:xfrm>
            <a:off x="8246139" y="3864797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rgbClr val="4D4D4D"/>
                </a:solidFill>
                <a:latin typeface="Arial Black" panose="020B0A04020102020204" pitchFamily="34" charset="0"/>
              </a:rPr>
              <a:t>第四周</a:t>
            </a:r>
            <a:endParaRPr lang="zh-CN" altLang="en-US" sz="2400" b="1" dirty="0">
              <a:solidFill>
                <a:srgbClr val="4D4D4D"/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3232552" y="2071049"/>
            <a:ext cx="2770188" cy="380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rgbClr val="777777"/>
                </a:solidFill>
                <a:ea typeface="微软雅黑" panose="020B0503020204020204" pitchFamily="34" charset="-122"/>
              </a:rPr>
              <a:t>需求分析</a:t>
            </a:r>
            <a:endParaRPr lang="zh-CN" altLang="en-US" sz="1800" dirty="0">
              <a:solidFill>
                <a:srgbClr val="777777"/>
              </a:solidFill>
              <a:ea typeface="微软雅黑" panose="020B0503020204020204" pitchFamily="34" charset="-122"/>
            </a:endParaRPr>
          </a:p>
        </p:txBody>
      </p:sp>
      <p:sp>
        <p:nvSpPr>
          <p:cNvPr id="57" name="Text Box 23"/>
          <p:cNvSpPr txBox="1">
            <a:spLocks noChangeArrowheads="1"/>
          </p:cNvSpPr>
          <p:nvPr/>
        </p:nvSpPr>
        <p:spPr bwMode="auto">
          <a:xfrm>
            <a:off x="6438120" y="1938279"/>
            <a:ext cx="1623609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rgbClr val="777777"/>
                </a:solidFill>
                <a:ea typeface="微软雅黑" panose="020B0503020204020204" pitchFamily="34" charset="-122"/>
              </a:rPr>
              <a:t>完成前台功能</a:t>
            </a:r>
            <a:endParaRPr lang="zh-CN" altLang="en-US" sz="1800" dirty="0">
              <a:solidFill>
                <a:srgbClr val="777777"/>
              </a:solidFill>
              <a:ea typeface="微软雅黑" panose="020B0503020204020204" pitchFamily="34" charset="-122"/>
            </a:endParaRPr>
          </a:p>
        </p:txBody>
      </p:sp>
      <p:sp>
        <p:nvSpPr>
          <p:cNvPr id="58" name="Text Box 24"/>
          <p:cNvSpPr txBox="1">
            <a:spLocks noChangeArrowheads="1"/>
          </p:cNvSpPr>
          <p:nvPr/>
        </p:nvSpPr>
        <p:spPr bwMode="auto">
          <a:xfrm>
            <a:off x="9809483" y="2109519"/>
            <a:ext cx="2047875" cy="380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rgbClr val="777777"/>
                </a:solidFill>
                <a:ea typeface="微软雅黑" panose="020B0503020204020204" pitchFamily="34" charset="-122"/>
              </a:rPr>
              <a:t>项目发布</a:t>
            </a:r>
            <a:endParaRPr lang="zh-CN" altLang="en-US" sz="1800" dirty="0">
              <a:solidFill>
                <a:srgbClr val="777777"/>
              </a:solidFill>
              <a:ea typeface="微软雅黑" panose="020B0503020204020204" pitchFamily="34" charset="-122"/>
            </a:endParaRPr>
          </a:p>
        </p:txBody>
      </p:sp>
      <p:sp>
        <p:nvSpPr>
          <p:cNvPr id="59" name="Text Box 25"/>
          <p:cNvSpPr txBox="1">
            <a:spLocks noChangeArrowheads="1"/>
          </p:cNvSpPr>
          <p:nvPr/>
        </p:nvSpPr>
        <p:spPr bwMode="auto">
          <a:xfrm>
            <a:off x="5042232" y="5200993"/>
            <a:ext cx="159219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rgbClr val="777777"/>
                </a:solidFill>
                <a:ea typeface="微软雅黑" panose="020B0503020204020204" pitchFamily="34" charset="-122"/>
              </a:rPr>
              <a:t>数据库设计 </a:t>
            </a:r>
            <a:endParaRPr lang="en-US" altLang="zh-CN" sz="1800" dirty="0" smtClean="0">
              <a:solidFill>
                <a:srgbClr val="777777"/>
              </a:solidFill>
              <a:ea typeface="微软雅黑" panose="020B0503020204020204" pitchFamily="34" charset="-122"/>
            </a:endParaRPr>
          </a:p>
          <a:p>
            <a:pPr eaLnBrk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rgbClr val="777777"/>
                </a:solidFill>
                <a:ea typeface="微软雅黑" panose="020B0503020204020204" pitchFamily="34" charset="-122"/>
              </a:rPr>
              <a:t>  页面设计</a:t>
            </a:r>
            <a:endParaRPr lang="zh-CN" altLang="en-US" sz="2000" dirty="0">
              <a:solidFill>
                <a:srgbClr val="777777"/>
              </a:solidFill>
              <a:ea typeface="微软雅黑" panose="020B0503020204020204" pitchFamily="34" charset="-122"/>
            </a:endParaRPr>
          </a:p>
        </p:txBody>
      </p:sp>
      <p:sp>
        <p:nvSpPr>
          <p:cNvPr id="60" name="Text Box 26"/>
          <p:cNvSpPr txBox="1">
            <a:spLocks noChangeArrowheads="1"/>
          </p:cNvSpPr>
          <p:nvPr/>
        </p:nvSpPr>
        <p:spPr bwMode="auto">
          <a:xfrm>
            <a:off x="8274636" y="5647547"/>
            <a:ext cx="1673253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rgbClr val="777777"/>
                </a:solidFill>
                <a:ea typeface="微软雅黑" panose="020B0503020204020204" pitchFamily="34" charset="-122"/>
              </a:rPr>
              <a:t>完成后台功能</a:t>
            </a:r>
            <a:endParaRPr lang="zh-CN" altLang="en-US" sz="1800" dirty="0">
              <a:solidFill>
                <a:srgbClr val="777777"/>
              </a:solidFill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196429" y="1419367"/>
            <a:ext cx="3003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项目计划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8338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utoUpdateAnimBg="0"/>
      <p:bldP spid="51" grpId="0" bldLvl="0" autoUpdateAnimBg="0"/>
      <p:bldP spid="51" grpId="1" bldLvl="0" autoUpdateAnimBg="0"/>
      <p:bldP spid="52" grpId="0" bldLvl="0" autoUpdateAnimBg="0"/>
      <p:bldP spid="52" grpId="1" bldLvl="0" autoUpdateAnimBg="0"/>
      <p:bldP spid="53" grpId="0" bldLvl="0" autoUpdateAnimBg="0"/>
      <p:bldP spid="53" grpId="1" bldLvl="0" autoUpdateAnimBg="0"/>
      <p:bldP spid="54" grpId="0" bldLvl="0" autoUpdateAnimBg="0"/>
      <p:bldP spid="54" grpId="1" bldLvl="0" autoUpdateAnimBg="0"/>
      <p:bldP spid="55" grpId="0" bldLvl="0" autoUpdateAnimBg="0"/>
      <p:bldP spid="55" grpId="1" bldLvl="0" autoUpdateAnimBg="0"/>
      <p:bldP spid="56" grpId="0" bldLvl="0" autoUpdateAnimBg="0"/>
      <p:bldP spid="57" grpId="0" bldLvl="0" autoUpdateAnimBg="0"/>
      <p:bldP spid="58" grpId="0" bldLvl="0" autoUpdateAnimBg="0"/>
      <p:bldP spid="59" grpId="0" bldLvl="0" autoUpdateAnimBg="0"/>
      <p:bldP spid="60" grpId="0" bldLvl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585" y="534738"/>
            <a:ext cx="1436986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sp>
        <p:nvSpPr>
          <p:cNvPr id="83" name="矩形 1"/>
          <p:cNvSpPr>
            <a:spLocks noChangeArrowheads="1"/>
          </p:cNvSpPr>
          <p:nvPr/>
        </p:nvSpPr>
        <p:spPr bwMode="auto">
          <a:xfrm>
            <a:off x="1146412" y="1287227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196429" y="1419367"/>
            <a:ext cx="3003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包的层次结构</a:t>
            </a:r>
            <a:endParaRPr lang="zh-CN" altLang="en-US" sz="2400" dirty="0"/>
          </a:p>
        </p:txBody>
      </p:sp>
      <p:pic>
        <p:nvPicPr>
          <p:cNvPr id="18" name="Picture 14" descr="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68561">
            <a:off x="6327775" y="3370263"/>
            <a:ext cx="21590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2258564" y="3859581"/>
            <a:ext cx="13660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domain</a:t>
            </a:r>
            <a:endParaRPr lang="zh-CN" alt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7302500" y="2617788"/>
            <a:ext cx="13244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service</a:t>
            </a:r>
            <a:endParaRPr lang="zh-CN" alt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4068763" y="5032375"/>
            <a:ext cx="21050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persistence</a:t>
            </a:r>
            <a:endParaRPr lang="zh-CN" alt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8310648" y="4474838"/>
            <a:ext cx="8451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web</a:t>
            </a:r>
            <a:endParaRPr lang="zh-CN" alt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3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7865">
            <a:off x="4124325" y="3074988"/>
            <a:ext cx="23050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8275">
            <a:off x="5294313" y="2533650"/>
            <a:ext cx="23050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29650">
            <a:off x="3098800" y="2336800"/>
            <a:ext cx="23050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42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4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4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4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599099"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4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599099">
                                      <p:cBhvr>
                                        <p:cTn id="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utoUpdateAnimBg="0"/>
      <p:bldP spid="20" grpId="0" bldLvl="0" autoUpdateAnimBg="0"/>
      <p:bldP spid="21" grpId="0" bldLvl="0" autoUpdateAnimBg="0"/>
      <p:bldP spid="22" grpId="0" bldLvl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585" y="534738"/>
            <a:ext cx="1436986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sp>
        <p:nvSpPr>
          <p:cNvPr id="93" name="矩形 1"/>
          <p:cNvSpPr>
            <a:spLocks noChangeArrowheads="1"/>
          </p:cNvSpPr>
          <p:nvPr/>
        </p:nvSpPr>
        <p:spPr bwMode="auto">
          <a:xfrm>
            <a:off x="1164707" y="1255322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196429" y="1419367"/>
            <a:ext cx="3003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类图</a:t>
            </a:r>
          </a:p>
        </p:txBody>
      </p:sp>
      <p:pic>
        <p:nvPicPr>
          <p:cNvPr id="95" name="图片 9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84" y="2013172"/>
            <a:ext cx="1764083" cy="1779212"/>
          </a:xfrm>
          <a:prstGeom prst="rect">
            <a:avLst/>
          </a:prstGeom>
        </p:spPr>
      </p:pic>
      <p:pic>
        <p:nvPicPr>
          <p:cNvPr id="96" name="图片 9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77" y="1599282"/>
            <a:ext cx="2669802" cy="2606991"/>
          </a:xfrm>
          <a:prstGeom prst="rect">
            <a:avLst/>
          </a:prstGeom>
        </p:spPr>
      </p:pic>
      <p:pic>
        <p:nvPicPr>
          <p:cNvPr id="97" name="图片 9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246" y="1419367"/>
            <a:ext cx="2188065" cy="4429562"/>
          </a:xfrm>
          <a:prstGeom prst="rect">
            <a:avLst/>
          </a:prstGeom>
        </p:spPr>
      </p:pic>
      <p:pic>
        <p:nvPicPr>
          <p:cNvPr id="98" name="图片 97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678" y="1599281"/>
            <a:ext cx="2540741" cy="396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0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585" y="534738"/>
            <a:ext cx="1436986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sp>
        <p:nvSpPr>
          <p:cNvPr id="93" name="矩形 1"/>
          <p:cNvSpPr>
            <a:spLocks noChangeArrowheads="1"/>
          </p:cNvSpPr>
          <p:nvPr/>
        </p:nvSpPr>
        <p:spPr bwMode="auto">
          <a:xfrm>
            <a:off x="1146412" y="1287227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6429" y="1419367"/>
            <a:ext cx="335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</a:t>
            </a:r>
            <a:r>
              <a:rPr lang="zh-CN" altLang="en-US" sz="2400" dirty="0" smtClean="0"/>
              <a:t>和从类图到</a:t>
            </a:r>
            <a:r>
              <a:rPr lang="en-US" altLang="zh-CN" sz="2400" dirty="0" smtClean="0"/>
              <a:t>java</a:t>
            </a:r>
            <a:r>
              <a:rPr lang="zh-CN" altLang="en-US" sz="2400" dirty="0" smtClean="0"/>
              <a:t>代码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010" y="3334987"/>
            <a:ext cx="2697160" cy="611356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54" y="2719530"/>
            <a:ext cx="2077204" cy="2031764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83" y="3082858"/>
            <a:ext cx="1590897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585" y="534738"/>
            <a:ext cx="1436986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sp>
        <p:nvSpPr>
          <p:cNvPr id="93" name="矩形 1"/>
          <p:cNvSpPr>
            <a:spLocks noChangeArrowheads="1"/>
          </p:cNvSpPr>
          <p:nvPr/>
        </p:nvSpPr>
        <p:spPr bwMode="auto">
          <a:xfrm>
            <a:off x="1146413" y="1419367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6429" y="1419367"/>
            <a:ext cx="335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</a:t>
            </a:r>
            <a:r>
              <a:rPr lang="zh-CN" altLang="en-US" sz="2400" dirty="0" smtClean="0"/>
              <a:t>和从类图到</a:t>
            </a:r>
            <a:r>
              <a:rPr lang="en-US" altLang="zh-CN" sz="2400" dirty="0" smtClean="0"/>
              <a:t>java</a:t>
            </a:r>
            <a:r>
              <a:rPr lang="zh-CN" altLang="en-US" sz="2400" dirty="0" smtClean="0"/>
              <a:t>代码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582" y="2988111"/>
            <a:ext cx="1492973" cy="1492973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18" y="2988111"/>
            <a:ext cx="1590897" cy="1305107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789" y="3096680"/>
            <a:ext cx="2248214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6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1146412" y="1287227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12" y="549050"/>
            <a:ext cx="1650181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291193" y="3444388"/>
            <a:ext cx="2261284" cy="2261283"/>
          </a:xfrm>
          <a:prstGeom prst="roundRect">
            <a:avLst>
              <a:gd name="adj" fmla="val 22252"/>
            </a:avLst>
          </a:prstGeom>
          <a:solidFill>
            <a:srgbClr val="FE8926"/>
          </a:solidFill>
          <a:ln>
            <a:noFill/>
          </a:ln>
          <a:effectLst>
            <a:outerShdw blurRad="50800" dist="38100" dir="8100000" algn="tr" rotWithShape="0">
              <a:srgbClr val="CC6600">
                <a:alpha val="33000"/>
              </a:srgbClr>
            </a:outerShdw>
          </a:effectLst>
          <a:scene3d>
            <a:camera prst="perspectiveFront">
              <a:rot lat="20363464" lon="20549844" rev="294272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2291193" y="2960863"/>
            <a:ext cx="2261284" cy="2261283"/>
          </a:xfrm>
          <a:prstGeom prst="roundRect">
            <a:avLst>
              <a:gd name="adj" fmla="val 22252"/>
            </a:avLst>
          </a:prstGeom>
          <a:solidFill>
            <a:srgbClr val="FEAF50"/>
          </a:solidFill>
          <a:ln>
            <a:noFill/>
          </a:ln>
          <a:effectLst>
            <a:outerShdw blurRad="50800" dist="38100" dir="8100000" algn="tr" rotWithShape="0">
              <a:srgbClr val="CC6600">
                <a:alpha val="33000"/>
              </a:srgbClr>
            </a:outerShdw>
          </a:effectLst>
          <a:scene3d>
            <a:camera prst="perspectiveFront">
              <a:rot lat="20363464" lon="20549844" rev="294272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158695" y="1984485"/>
            <a:ext cx="424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Myriad Pro Light" panose="020B0403030403020204" pitchFamily="34" charset="0"/>
              </a:rPr>
              <a:t>E</a:t>
            </a:r>
            <a:r>
              <a:rPr lang="zh-CN" altLang="en-US" sz="2400" dirty="0" smtClean="0">
                <a:latin typeface="Myriad Pro Light" panose="020B0403030403020204" pitchFamily="34" charset="0"/>
              </a:rPr>
              <a:t>代表互联网</a:t>
            </a:r>
            <a:endParaRPr lang="zh-CN" altLang="en-US" sz="2400" dirty="0">
              <a:latin typeface="Myriad Pro Light" panose="020B0403030403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153384" y="4991313"/>
            <a:ext cx="2234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Myriad Pro Light" panose="020B0403030403020204" pitchFamily="34" charset="0"/>
              </a:rPr>
              <a:t>E</a:t>
            </a:r>
            <a:r>
              <a:rPr lang="zh-CN" altLang="en-US" sz="2400" dirty="0" smtClean="0">
                <a:latin typeface="Myriad Pro Light" panose="020B0403030403020204" pitchFamily="34" charset="0"/>
              </a:rPr>
              <a:t>代表</a:t>
            </a:r>
            <a:r>
              <a:rPr lang="en-US" altLang="zh-CN" sz="2400" dirty="0" smtClean="0">
                <a:latin typeface="Myriad Pro Light" panose="020B0403030403020204" pitchFamily="34" charset="0"/>
              </a:rPr>
              <a:t>easy</a:t>
            </a:r>
            <a:endParaRPr lang="zh-CN" altLang="en-US" sz="2400" dirty="0">
              <a:latin typeface="Myriad Pro Light" panose="020B0403030403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91193" y="2446150"/>
            <a:ext cx="2261284" cy="2261283"/>
            <a:chOff x="2291193" y="2446150"/>
            <a:chExt cx="2261284" cy="2261283"/>
          </a:xfrm>
        </p:grpSpPr>
        <p:sp>
          <p:nvSpPr>
            <p:cNvPr id="31" name="圆角矩形 30"/>
            <p:cNvSpPr/>
            <p:nvPr/>
          </p:nvSpPr>
          <p:spPr>
            <a:xfrm>
              <a:off x="2291193" y="2446150"/>
              <a:ext cx="2261284" cy="2261283"/>
            </a:xfrm>
            <a:prstGeom prst="roundRect">
              <a:avLst>
                <a:gd name="adj" fmla="val 22252"/>
              </a:avLst>
            </a:prstGeom>
            <a:solidFill>
              <a:srgbClr val="FFD347"/>
            </a:solidFill>
            <a:ln>
              <a:noFill/>
            </a:ln>
            <a:effectLst>
              <a:outerShdw blurRad="50800" dist="38100" dir="8100000" algn="tr" rotWithShape="0">
                <a:srgbClr val="CC6600">
                  <a:alpha val="33000"/>
                </a:srgbClr>
              </a:outerShdw>
            </a:effectLst>
            <a:scene3d>
              <a:camera prst="perspectiveFront">
                <a:rot lat="20363464" lon="20549844" rev="294272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" name="矩形 1"/>
            <p:cNvSpPr/>
            <p:nvPr/>
          </p:nvSpPr>
          <p:spPr>
            <a:xfrm rot="18982471">
              <a:off x="2970702" y="3073235"/>
              <a:ext cx="121860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E</a:t>
              </a:r>
              <a:r>
                <a:rPr lang="zh-CN" altLang="en-US" sz="5400" b="1" cap="none" spc="0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购</a:t>
              </a:r>
              <a:endParaRPr lang="zh-CN" alt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6153384" y="3304067"/>
            <a:ext cx="2234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Myriad Pro Light" panose="020B0403030403020204" pitchFamily="34" charset="0"/>
              </a:rPr>
              <a:t>E</a:t>
            </a:r>
            <a:r>
              <a:rPr lang="zh-CN" altLang="en-US" sz="2400" dirty="0" smtClean="0">
                <a:latin typeface="Myriad Pro Light" panose="020B0403030403020204" pitchFamily="34" charset="0"/>
              </a:rPr>
              <a:t>代表电子产品</a:t>
            </a:r>
            <a:endParaRPr lang="zh-CN" altLang="en-US" sz="2400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70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1146412" y="1287227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72" y="533212"/>
            <a:ext cx="1630627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1418688" y="2419963"/>
            <a:ext cx="2189413" cy="3334541"/>
            <a:chOff x="406574" y="2107086"/>
            <a:chExt cx="2702866" cy="3842988"/>
          </a:xfrm>
        </p:grpSpPr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7610" y="2107086"/>
              <a:ext cx="2520000" cy="2352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组合 49"/>
            <p:cNvGrpSpPr/>
            <p:nvPr/>
          </p:nvGrpSpPr>
          <p:grpSpPr>
            <a:xfrm>
              <a:off x="406574" y="5374011"/>
              <a:ext cx="2702866" cy="576063"/>
              <a:chOff x="406574" y="5374011"/>
              <a:chExt cx="2702866" cy="576063"/>
            </a:xfrm>
          </p:grpSpPr>
          <p:sp>
            <p:nvSpPr>
              <p:cNvPr id="5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589440" y="5479480"/>
                <a:ext cx="2520000" cy="407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>
                    <a:latin typeface="微软雅黑" pitchFamily="34" charset="-122"/>
                    <a:ea typeface="微软雅黑" pitchFamily="34" charset="-122"/>
                  </a:rPr>
                  <a:t>卖</a:t>
                </a:r>
                <a:r>
                  <a:rPr lang="zh-CN" altLang="en-US" sz="1700" kern="0" dirty="0" smtClean="0">
                    <a:latin typeface="微软雅黑" pitchFamily="34" charset="-122"/>
                    <a:ea typeface="微软雅黑" pitchFamily="34" charset="-122"/>
                  </a:rPr>
                  <a:t>家中心</a:t>
                </a: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管理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3" name="直接连接符 5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54" name="组合 53"/>
          <p:cNvGrpSpPr/>
          <p:nvPr/>
        </p:nvGrpSpPr>
        <p:grpSpPr>
          <a:xfrm>
            <a:off x="6190110" y="2419964"/>
            <a:ext cx="2327858" cy="3340112"/>
            <a:chOff x="6282770" y="2100666"/>
            <a:chExt cx="2873778" cy="3849408"/>
          </a:xfrm>
        </p:grpSpPr>
        <p:pic>
          <p:nvPicPr>
            <p:cNvPr id="55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11231" y="2100666"/>
              <a:ext cx="2520000" cy="2352537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6" name="组合 55"/>
            <p:cNvGrpSpPr/>
            <p:nvPr/>
          </p:nvGrpSpPr>
          <p:grpSpPr>
            <a:xfrm>
              <a:off x="6282770" y="5374010"/>
              <a:ext cx="2873778" cy="576064"/>
              <a:chOff x="6282770" y="5374010"/>
              <a:chExt cx="2873778" cy="576064"/>
            </a:xfrm>
          </p:grpSpPr>
          <p:sp>
            <p:nvSpPr>
              <p:cNvPr id="5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0"/>
                <a:ext cx="2873778" cy="407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latin typeface="微软雅黑" pitchFamily="34" charset="-122"/>
                    <a:ea typeface="微软雅黑" pitchFamily="34" charset="-122"/>
                  </a:rPr>
                  <a:t>购物车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9" name="直接连接符 5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60" name="组合 59"/>
          <p:cNvGrpSpPr/>
          <p:nvPr/>
        </p:nvGrpSpPr>
        <p:grpSpPr>
          <a:xfrm>
            <a:off x="3766329" y="2419963"/>
            <a:ext cx="2041512" cy="3334540"/>
            <a:chOff x="3358902" y="2107088"/>
            <a:chExt cx="2520280" cy="3842986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58902" y="2107088"/>
              <a:ext cx="2520000" cy="2352537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组合 61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63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407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买家中心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65" name="直接连接符 64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66" name="组合 65"/>
          <p:cNvGrpSpPr/>
          <p:nvPr/>
        </p:nvGrpSpPr>
        <p:grpSpPr>
          <a:xfrm>
            <a:off x="8528067" y="2419963"/>
            <a:ext cx="2321119" cy="3248924"/>
            <a:chOff x="9263558" y="2205758"/>
            <a:chExt cx="2865459" cy="3744316"/>
          </a:xfrm>
        </p:grpSpPr>
        <p:pic>
          <p:nvPicPr>
            <p:cNvPr id="67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435603" y="2205758"/>
              <a:ext cx="2519999" cy="2352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8" name="组合 67"/>
            <p:cNvGrpSpPr/>
            <p:nvPr/>
          </p:nvGrpSpPr>
          <p:grpSpPr>
            <a:xfrm>
              <a:off x="9263558" y="5374010"/>
              <a:ext cx="2865459" cy="576064"/>
              <a:chOff x="9263558" y="5374010"/>
              <a:chExt cx="2865459" cy="576064"/>
            </a:xfrm>
          </p:grpSpPr>
          <p:sp>
            <p:nvSpPr>
              <p:cNvPr id="69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609016" y="5500697"/>
                <a:ext cx="2520001" cy="407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>
                    <a:latin typeface="微软雅黑" pitchFamily="34" charset="-122"/>
                    <a:ea typeface="微软雅黑" pitchFamily="34" charset="-122"/>
                  </a:rPr>
                  <a:t>积分</a:t>
                </a: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实施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71" name="直接连接符 70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4291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1146412" y="1287227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72" y="533212"/>
            <a:ext cx="1630627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3507412" y="1709947"/>
            <a:ext cx="7344953" cy="2854748"/>
            <a:chOff x="2494669" y="1367134"/>
            <a:chExt cx="7344953" cy="2854748"/>
          </a:xfrm>
        </p:grpSpPr>
        <p:sp>
          <p:nvSpPr>
            <p:cNvPr id="19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21" name="Text Box 28"/>
            <p:cNvSpPr txBox="1">
              <a:spLocks noChangeArrowheads="1"/>
            </p:cNvSpPr>
            <p:nvPr/>
          </p:nvSpPr>
          <p:spPr bwMode="auto">
            <a:xfrm>
              <a:off x="5303118" y="1367134"/>
              <a:ext cx="4536504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342900" lvl="0" indent="-342900" defTabSz="9144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kern="0" dirty="0" smtClean="0">
                  <a:latin typeface="微软雅黑"/>
                  <a:ea typeface="微软雅黑"/>
                </a:rPr>
                <a:t>账户管理</a:t>
              </a:r>
              <a:endParaRPr lang="en-US" altLang="zh-CN" sz="1600" kern="0" dirty="0" smtClean="0">
                <a:latin typeface="微软雅黑"/>
                <a:ea typeface="微软雅黑"/>
              </a:endParaRPr>
            </a:p>
            <a:p>
              <a:pPr marL="342900" lvl="0" indent="-342900" defTabSz="9144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kern="0" dirty="0" smtClean="0">
                  <a:latin typeface="微软雅黑"/>
                  <a:ea typeface="微软雅黑"/>
                </a:rPr>
                <a:t>订单管理</a:t>
              </a:r>
              <a:endParaRPr lang="en-US" altLang="zh-CN" sz="1600" kern="0" dirty="0" smtClean="0">
                <a:latin typeface="微软雅黑"/>
                <a:ea typeface="微软雅黑"/>
              </a:endParaRPr>
            </a:p>
            <a:p>
              <a:pPr marL="342900" lvl="0" indent="-342900" defTabSz="9144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kern="0" dirty="0" smtClean="0">
                  <a:latin typeface="微软雅黑"/>
                  <a:ea typeface="微软雅黑"/>
                </a:rPr>
                <a:t>商品添加</a:t>
              </a:r>
              <a:endParaRPr lang="en-US" altLang="zh-CN" sz="1600" kern="0" dirty="0" smtClean="0"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zh-CN" altLang="en-US" sz="1600" kern="0" dirty="0" smtClean="0">
                  <a:latin typeface="微软雅黑"/>
                  <a:ea typeface="微软雅黑"/>
                </a:rPr>
                <a:t>用户日志</a:t>
              </a:r>
              <a:endParaRPr lang="en-US" altLang="zh-CN" sz="1600" kern="0" dirty="0" smtClean="0">
                <a:latin typeface="微软雅黑"/>
                <a:ea typeface="微软雅黑"/>
              </a:endParaRPr>
            </a:p>
            <a:p>
              <a:pPr marL="342900" lvl="0" indent="-342900" eaLnBrk="1" hangingPunct="1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kumimoji="1" lang="zh-CN" alt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</a:rPr>
                <a:t>订单日志</a:t>
              </a:r>
              <a:endParaRPr kumimoji="1" lang="en-US" altLang="ko-KR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24823" y="2475422"/>
            <a:ext cx="2007650" cy="3202298"/>
            <a:chOff x="406574" y="1935730"/>
            <a:chExt cx="2520000" cy="4014344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6574" y="1935730"/>
              <a:ext cx="2520000" cy="2516754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组合 28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0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443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      卖家中心</a:t>
                </a: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管理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3" name="组合 32"/>
          <p:cNvGrpSpPr/>
          <p:nvPr/>
        </p:nvGrpSpPr>
        <p:grpSpPr>
          <a:xfrm>
            <a:off x="3942597" y="2494777"/>
            <a:ext cx="1827932" cy="3203995"/>
            <a:chOff x="3358902" y="1908840"/>
            <a:chExt cx="2520280" cy="4041234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58902" y="1908840"/>
              <a:ext cx="2520000" cy="2507859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组合 34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36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446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卖家中心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9" name="组合 38"/>
          <p:cNvGrpSpPr/>
          <p:nvPr/>
        </p:nvGrpSpPr>
        <p:grpSpPr>
          <a:xfrm>
            <a:off x="6145155" y="2475422"/>
            <a:ext cx="2221756" cy="3204195"/>
            <a:chOff x="6213866" y="1836468"/>
            <a:chExt cx="2708128" cy="3742900"/>
          </a:xfrm>
        </p:grpSpPr>
        <p:pic>
          <p:nvPicPr>
            <p:cNvPr id="41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401994" y="1836468"/>
              <a:ext cx="2520000" cy="2345185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组合 41"/>
            <p:cNvGrpSpPr/>
            <p:nvPr/>
          </p:nvGrpSpPr>
          <p:grpSpPr>
            <a:xfrm>
              <a:off x="6213866" y="5040361"/>
              <a:ext cx="2685852" cy="539007"/>
              <a:chOff x="6213866" y="5040361"/>
              <a:chExt cx="2685852" cy="539007"/>
            </a:xfrm>
          </p:grpSpPr>
          <p:sp>
            <p:nvSpPr>
              <p:cNvPr id="43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6213866" y="5165919"/>
                <a:ext cx="2548460" cy="413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购物车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 flipV="1">
                <a:off x="6392185" y="504036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>
              <a:xfrm flipV="1">
                <a:off x="6273020" y="5577586"/>
                <a:ext cx="2507534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6" name="组合 45"/>
          <p:cNvGrpSpPr/>
          <p:nvPr/>
        </p:nvGrpSpPr>
        <p:grpSpPr>
          <a:xfrm>
            <a:off x="8723806" y="2475422"/>
            <a:ext cx="1911464" cy="3202297"/>
            <a:chOff x="9263558" y="1825746"/>
            <a:chExt cx="2520001" cy="4124328"/>
          </a:xfrm>
        </p:grpSpPr>
        <p:pic>
          <p:nvPicPr>
            <p:cNvPr id="47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63558" y="1825746"/>
              <a:ext cx="2520000" cy="2585707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组合 47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9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455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积分</a:t>
                </a: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实施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2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30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2.08333E-6 -4.44444E-6 L 0.38021 0.3909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0" y="1953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2.08333E-7 -4.44444E-6 L 0.13672 0.3803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6" y="1900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2.70833E-6 -3.7037E-6 L 0.62135 0.3805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8" y="1902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-0.77734 2.59259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1146412" y="1287227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72" y="533212"/>
            <a:ext cx="1630627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3467" y="2204722"/>
            <a:ext cx="6458745" cy="3634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3467" y="2200389"/>
            <a:ext cx="6103089" cy="3634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3467" y="2196056"/>
            <a:ext cx="6464472" cy="363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1828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1146412" y="1287227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72" y="533212"/>
            <a:ext cx="1630627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3932764" y="1721511"/>
            <a:ext cx="7488969" cy="2955235"/>
            <a:chOff x="2494669" y="1266647"/>
            <a:chExt cx="7488969" cy="2955235"/>
          </a:xfrm>
        </p:grpSpPr>
        <p:sp>
          <p:nvSpPr>
            <p:cNvPr id="19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5303118" y="1413570"/>
              <a:ext cx="0" cy="9933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21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zh-CN" altLang="en-US" sz="1600" kern="0" dirty="0" smtClean="0">
                  <a:latin typeface="微软雅黑"/>
                  <a:ea typeface="微软雅黑"/>
                </a:rPr>
                <a:t>订单管理</a:t>
              </a:r>
              <a:endParaRPr lang="en-US" altLang="zh-CN" sz="1600" kern="0" dirty="0" smtClean="0">
                <a:latin typeface="微软雅黑"/>
                <a:ea typeface="微软雅黑"/>
              </a:endParaRPr>
            </a:p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zh-CN" altLang="en-US" sz="1600" kern="0" dirty="0">
                  <a:latin typeface="微软雅黑"/>
                  <a:ea typeface="微软雅黑"/>
                </a:rPr>
                <a:t>我</a:t>
              </a:r>
              <a:r>
                <a:rPr lang="zh-CN" altLang="en-US" sz="1600" kern="0" dirty="0" smtClean="0">
                  <a:latin typeface="微软雅黑"/>
                  <a:ea typeface="微软雅黑"/>
                </a:rPr>
                <a:t>的关注</a:t>
              </a:r>
              <a:endParaRPr lang="en-US" altLang="zh-CN" sz="1600" kern="0" dirty="0" smtClean="0">
                <a:latin typeface="微软雅黑"/>
                <a:ea typeface="微软雅黑"/>
              </a:endParaRPr>
            </a:p>
            <a:p>
              <a:pPr marL="400050" lvl="0" indent="-400050" defTabSz="91440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zh-CN" altLang="en-US" sz="1600" kern="0" noProof="0" dirty="0" smtClean="0">
                  <a:latin typeface="微软雅黑"/>
                  <a:ea typeface="微软雅黑"/>
                </a:rPr>
                <a:t>个人信息</a:t>
              </a:r>
              <a:endParaRPr kumimoji="1" lang="en-US" altLang="ko-KR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331302" y="2589903"/>
            <a:ext cx="2075314" cy="3360167"/>
            <a:chOff x="406574" y="1962789"/>
            <a:chExt cx="2520000" cy="3987285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6574" y="1962789"/>
              <a:ext cx="2520000" cy="246263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组合 28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30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4200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卖家中心</a:t>
                </a: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管理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3" name="组合 32"/>
          <p:cNvGrpSpPr/>
          <p:nvPr/>
        </p:nvGrpSpPr>
        <p:grpSpPr>
          <a:xfrm>
            <a:off x="6262980" y="2589903"/>
            <a:ext cx="2262800" cy="3360166"/>
            <a:chOff x="6282770" y="1961618"/>
            <a:chExt cx="2548460" cy="3988456"/>
          </a:xfrm>
        </p:grpSpPr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11230" y="1961618"/>
              <a:ext cx="2520000" cy="246336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组合 34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36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420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购物车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9" name="组合 38"/>
          <p:cNvGrpSpPr/>
          <p:nvPr/>
        </p:nvGrpSpPr>
        <p:grpSpPr>
          <a:xfrm>
            <a:off x="8838090" y="2589902"/>
            <a:ext cx="2106407" cy="3305601"/>
            <a:chOff x="9263557" y="1973157"/>
            <a:chExt cx="2663113" cy="3976917"/>
          </a:xfrm>
        </p:grpSpPr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63558" y="1973157"/>
              <a:ext cx="2520000" cy="2496779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组合 41"/>
            <p:cNvGrpSpPr/>
            <p:nvPr/>
          </p:nvGrpSpPr>
          <p:grpSpPr>
            <a:xfrm>
              <a:off x="9263557" y="5374010"/>
              <a:ext cx="2663113" cy="576064"/>
              <a:chOff x="9263557" y="5374010"/>
              <a:chExt cx="2663113" cy="576064"/>
            </a:xfrm>
          </p:grpSpPr>
          <p:sp>
            <p:nvSpPr>
              <p:cNvPr id="43" name="TextBox 42">
                <a:hlinkClick r:id="" action="ppaction://hlinkshowjump?jump=nextslide"/>
              </p:cNvPr>
              <p:cNvSpPr txBox="1"/>
              <p:nvPr/>
            </p:nvSpPr>
            <p:spPr>
              <a:xfrm>
                <a:off x="9406669" y="5478337"/>
                <a:ext cx="2520001" cy="425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积分</a:t>
                </a: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实施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>
              <a:xfrm flipV="1">
                <a:off x="9263557" y="5950073"/>
                <a:ext cx="2507532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6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组合 46"/>
          <p:cNvGrpSpPr/>
          <p:nvPr/>
        </p:nvGrpSpPr>
        <p:grpSpPr>
          <a:xfrm>
            <a:off x="3761362" y="2589903"/>
            <a:ext cx="2526109" cy="3360167"/>
            <a:chOff x="3358902" y="1961950"/>
            <a:chExt cx="2931714" cy="3988124"/>
          </a:xfrm>
        </p:grpSpPr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58902" y="1961950"/>
              <a:ext cx="2520000" cy="24768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3359182" y="5374010"/>
              <a:ext cx="2931434" cy="576064"/>
              <a:chOff x="3359182" y="5374010"/>
              <a:chExt cx="2931434" cy="57606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3770616" y="5479383"/>
                <a:ext cx="2520000" cy="420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买家中心</a:t>
                </a: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管理概述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359" y="4411010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7.40741E-7 L 1.0082 0.249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04" y="1245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8.33333E-7 -3.7037E-6 L 0.86354 0.3805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77" y="1902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16667E-7 -3.7037E-6 L 0.38021 0.3909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0" y="1953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2.08333E-6 1.48148E-6 L 0.13672 0.38032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6" y="1900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-0.25 0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6 L -0.14727 -0.0048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-0.77734 4.81481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1146412" y="1287227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72" y="533212"/>
            <a:ext cx="1630627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3986" y="3894233"/>
            <a:ext cx="2881407" cy="159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2477" y="2038230"/>
            <a:ext cx="2880320" cy="134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9880" y="3928207"/>
            <a:ext cx="2881406" cy="1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1463669" y="-574695"/>
            <a:ext cx="9246464" cy="6380439"/>
            <a:chOff x="-1522729" y="-2185439"/>
            <a:chExt cx="12395215" cy="8553205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374173" y="628558"/>
              <a:ext cx="12246659" cy="5739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矩形 22"/>
            <p:cNvSpPr/>
            <p:nvPr/>
          </p:nvSpPr>
          <p:spPr>
            <a:xfrm>
              <a:off x="-1522729" y="-2185439"/>
              <a:ext cx="12246659" cy="45091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-13192514" y="1436475"/>
            <a:ext cx="23526260" cy="15603084"/>
            <a:chOff x="-2100650" y="-10827260"/>
            <a:chExt cx="31225842" cy="20709596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04633" y="-10827260"/>
              <a:ext cx="11420559" cy="6338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矩形 30"/>
            <p:cNvSpPr/>
            <p:nvPr/>
          </p:nvSpPr>
          <p:spPr>
            <a:xfrm>
              <a:off x="-2100650" y="4941168"/>
              <a:ext cx="14298380" cy="49411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926649" y="1542785"/>
            <a:ext cx="9463111" cy="6302117"/>
            <a:chOff x="-3060849" y="164616"/>
            <a:chExt cx="14086543" cy="9747642"/>
          </a:xfrm>
        </p:grpSpPr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3060849" y="164616"/>
              <a:ext cx="12832193" cy="6867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矩形 33"/>
            <p:cNvSpPr/>
            <p:nvPr/>
          </p:nvSpPr>
          <p:spPr>
            <a:xfrm>
              <a:off x="-3037105" y="4949568"/>
              <a:ext cx="14062799" cy="49626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812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1146412" y="1287227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72" y="533212"/>
            <a:ext cx="1630627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4380788" y="1603354"/>
            <a:ext cx="6035262" cy="2454833"/>
            <a:chOff x="2494669" y="1266647"/>
            <a:chExt cx="7488969" cy="2955235"/>
          </a:xfrm>
        </p:grpSpPr>
        <p:sp>
          <p:nvSpPr>
            <p:cNvPr id="19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21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1889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zh-CN" altLang="en-US" sz="1600" kern="0" dirty="0" smtClean="0">
                  <a:latin typeface="微软雅黑"/>
                  <a:ea typeface="微软雅黑"/>
                </a:rPr>
                <a:t>商品的添加</a:t>
              </a:r>
              <a:endParaRPr lang="zh-CN" altLang="en-US" sz="1600" kern="0" dirty="0">
                <a:latin typeface="微软雅黑"/>
                <a:ea typeface="微软雅黑"/>
              </a:endParaRP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zh-CN" altLang="en-US" sz="1600" kern="0" dirty="0" smtClean="0">
                  <a:latin typeface="微软雅黑"/>
                  <a:ea typeface="微软雅黑"/>
                </a:rPr>
                <a:t>商品数量的更新</a:t>
              </a:r>
              <a:endParaRPr lang="zh-CN" altLang="en-US" sz="1600" kern="0" dirty="0">
                <a:latin typeface="微软雅黑"/>
                <a:ea typeface="微软雅黑"/>
              </a:endParaRP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zh-CN" altLang="en-US" sz="1600" kern="0" dirty="0" smtClean="0">
                  <a:latin typeface="微软雅黑"/>
                  <a:ea typeface="微软雅黑"/>
                </a:rPr>
                <a:t>把商品移入收藏夹</a:t>
              </a:r>
              <a:endParaRPr lang="zh-CN" altLang="en-US" sz="1600" kern="0" dirty="0">
                <a:latin typeface="微软雅黑"/>
                <a:ea typeface="微软雅黑"/>
              </a:endParaRPr>
            </a:p>
            <a:p>
              <a:pPr marL="400050" lvl="0" indent="-400050" eaLnBrk="1" hangingPunct="1">
                <a:lnSpc>
                  <a:spcPct val="150000"/>
                </a:lnSpc>
                <a:buFont typeface="+mj-ea"/>
                <a:buAutoNum type="ea1JpnChsDbPeriod"/>
                <a:defRPr/>
              </a:pPr>
              <a:r>
                <a:rPr lang="zh-CN" altLang="en-US" sz="1600" kern="0" noProof="0" dirty="0" smtClean="0">
                  <a:latin typeface="微软雅黑"/>
                  <a:ea typeface="微软雅黑"/>
                </a:rPr>
                <a:t>删除商品</a:t>
              </a:r>
              <a:endParaRPr kumimoji="1" lang="en-US" altLang="ko-KR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399591" y="2645349"/>
            <a:ext cx="2163522" cy="3304724"/>
            <a:chOff x="406574" y="1971704"/>
            <a:chExt cx="2684647" cy="3978370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6574" y="1971704"/>
              <a:ext cx="2520000" cy="2444807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组合 28"/>
            <p:cNvGrpSpPr/>
            <p:nvPr/>
          </p:nvGrpSpPr>
          <p:grpSpPr>
            <a:xfrm>
              <a:off x="406574" y="5374011"/>
              <a:ext cx="2684647" cy="576063"/>
              <a:chOff x="406574" y="5374011"/>
              <a:chExt cx="2684647" cy="576063"/>
            </a:xfrm>
          </p:grpSpPr>
          <p:sp>
            <p:nvSpPr>
              <p:cNvPr id="30" name="TextBox 29">
                <a:hlinkClick r:id="" action="ppaction://hlinkshowjump?jump=nextslide"/>
              </p:cNvPr>
              <p:cNvSpPr txBox="1"/>
              <p:nvPr/>
            </p:nvSpPr>
            <p:spPr>
              <a:xfrm>
                <a:off x="571221" y="5476871"/>
                <a:ext cx="2520000" cy="426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卖家中心</a:t>
                </a: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管理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3" name="组合 32"/>
          <p:cNvGrpSpPr/>
          <p:nvPr/>
        </p:nvGrpSpPr>
        <p:grpSpPr>
          <a:xfrm>
            <a:off x="3869782" y="2645349"/>
            <a:ext cx="2040882" cy="3319701"/>
            <a:chOff x="3346715" y="1971705"/>
            <a:chExt cx="2532467" cy="3996400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58902" y="1971705"/>
              <a:ext cx="2520000" cy="2444807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组合 34"/>
            <p:cNvGrpSpPr/>
            <p:nvPr/>
          </p:nvGrpSpPr>
          <p:grpSpPr>
            <a:xfrm>
              <a:off x="3346715" y="5374010"/>
              <a:ext cx="2532467" cy="594095"/>
              <a:chOff x="3346715" y="5374010"/>
              <a:chExt cx="2532467" cy="594095"/>
            </a:xfrm>
          </p:grpSpPr>
          <p:sp>
            <p:nvSpPr>
              <p:cNvPr id="36" name="TextBox 35">
                <a:hlinkClick r:id="" action="ppaction://hlinkshowjump?jump=nextslide"/>
              </p:cNvPr>
              <p:cNvSpPr txBox="1"/>
              <p:nvPr/>
            </p:nvSpPr>
            <p:spPr>
              <a:xfrm>
                <a:off x="3346715" y="5542013"/>
                <a:ext cx="2520000" cy="426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买家中心概述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8" name="直接连接符 37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9" name="组合 38"/>
          <p:cNvGrpSpPr/>
          <p:nvPr/>
        </p:nvGrpSpPr>
        <p:grpSpPr>
          <a:xfrm>
            <a:off x="8819244" y="2645349"/>
            <a:ext cx="2030836" cy="3315374"/>
            <a:chOff x="9263558" y="1958883"/>
            <a:chExt cx="2520001" cy="3991191"/>
          </a:xfrm>
        </p:grpSpPr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63558" y="1958883"/>
              <a:ext cx="2520000" cy="2444807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组合 41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3" name="TextBox 41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426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积分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46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64930" y="3029392"/>
            <a:ext cx="2188766" cy="38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组合 46"/>
          <p:cNvGrpSpPr/>
          <p:nvPr/>
        </p:nvGrpSpPr>
        <p:grpSpPr>
          <a:xfrm>
            <a:off x="6339231" y="2645349"/>
            <a:ext cx="2053771" cy="3315375"/>
            <a:chOff x="6282770" y="1958882"/>
            <a:chExt cx="2548460" cy="3991192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11231" y="1958882"/>
              <a:ext cx="2519999" cy="2444807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50" name="TextBox 48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426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购物车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3" name="s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4811" y="4328703"/>
            <a:ext cx="1525008" cy="40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1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1.00821 0.249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04" y="1245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6.25E-7 -4.81481E-6 L 0.13672 0.3803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6" y="1900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1.66667E-6 2.22222E-6 L 0.62136 0.38055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8" y="1902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4.375E-6 -3.7037E-7 L 0.86354 0.3909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77" y="1953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-0.48893 -0.00371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53" y="-18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-0.40612 -0.00162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0.77734 -1.48148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1146412" y="1287227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72" y="533212"/>
            <a:ext cx="1630627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26" y="1441324"/>
            <a:ext cx="9316750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8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1146412" y="1287227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72" y="533212"/>
            <a:ext cx="1630627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grpSp>
        <p:nvGrpSpPr>
          <p:cNvPr id="114" name="组合 113"/>
          <p:cNvGrpSpPr/>
          <p:nvPr/>
        </p:nvGrpSpPr>
        <p:grpSpPr>
          <a:xfrm>
            <a:off x="13887206" y="1897006"/>
            <a:ext cx="6066318" cy="2564242"/>
            <a:chOff x="2494669" y="1266647"/>
            <a:chExt cx="7488968" cy="2955235"/>
          </a:xfrm>
        </p:grpSpPr>
        <p:sp>
          <p:nvSpPr>
            <p:cNvPr id="115" name="Freeform 27"/>
            <p:cNvSpPr>
              <a:spLocks/>
            </p:cNvSpPr>
            <p:nvPr/>
          </p:nvSpPr>
          <p:spPr bwMode="auto">
            <a:xfrm rot="10800000" flipH="1" flipV="1">
              <a:off x="2494669" y="1903450"/>
              <a:ext cx="2808449" cy="2318432"/>
            </a:xfrm>
            <a:custGeom>
              <a:avLst/>
              <a:gdLst>
                <a:gd name="T0" fmla="*/ 0 w 1905"/>
                <a:gd name="T1" fmla="*/ 2147483647 h 136"/>
                <a:gd name="T2" fmla="*/ 2147483647 w 1905"/>
                <a:gd name="T3" fmla="*/ 0 h 136"/>
                <a:gd name="T4" fmla="*/ 2147483647 w 1905"/>
                <a:gd name="T5" fmla="*/ 0 h 136"/>
                <a:gd name="T6" fmla="*/ 0 60000 65536"/>
                <a:gd name="T7" fmla="*/ 0 60000 65536"/>
                <a:gd name="T8" fmla="*/ 0 60000 65536"/>
                <a:gd name="T9" fmla="*/ 0 w 1905"/>
                <a:gd name="T10" fmla="*/ 0 h 136"/>
                <a:gd name="T11" fmla="*/ 1905 w 1905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5" h="136">
                  <a:moveTo>
                    <a:pt x="0" y="136"/>
                  </a:moveTo>
                  <a:lnTo>
                    <a:pt x="317" y="0"/>
                  </a:lnTo>
                  <a:lnTo>
                    <a:pt x="1905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16" name="直接连接符 115"/>
            <p:cNvCxnSpPr/>
            <p:nvPr/>
          </p:nvCxnSpPr>
          <p:spPr>
            <a:xfrm>
              <a:off x="5303118" y="1413570"/>
              <a:ext cx="0" cy="142273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ysDash"/>
            </a:ln>
            <a:effectLst/>
          </p:spPr>
        </p:cxnSp>
        <p:sp>
          <p:nvSpPr>
            <p:cNvPr id="117" name="Text Box 28"/>
            <p:cNvSpPr txBox="1">
              <a:spLocks noChangeArrowheads="1"/>
            </p:cNvSpPr>
            <p:nvPr/>
          </p:nvSpPr>
          <p:spPr bwMode="auto">
            <a:xfrm>
              <a:off x="5447133" y="1266647"/>
              <a:ext cx="4536504" cy="957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34" charset="-127"/>
                  <a:ea typeface="굴림" pitchFamily="34" charset="-127"/>
                </a:defRPr>
              </a:lvl9pPr>
            </a:lstStyle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sz="1600" kern="0" dirty="0" smtClean="0">
                  <a:latin typeface="微软雅黑"/>
                  <a:ea typeface="微软雅黑"/>
                </a:rPr>
                <a:t>使用积分</a:t>
              </a:r>
              <a:endParaRPr lang="en-US" altLang="zh-CN" sz="1600" kern="0" dirty="0" smtClean="0">
                <a:latin typeface="微软雅黑"/>
                <a:ea typeface="微软雅黑"/>
              </a:endParaRPr>
            </a:p>
            <a:p>
              <a:pPr lvl="0" eaLnBrk="1" hangingPunct="1">
                <a:lnSpc>
                  <a:spcPct val="150000"/>
                </a:lnSpc>
                <a:defRPr/>
              </a:pPr>
              <a:r>
                <a:rPr lang="zh-CN" altLang="en-US" sz="1600" kern="0" dirty="0" smtClean="0">
                  <a:latin typeface="微软雅黑"/>
                  <a:ea typeface="微软雅黑"/>
                </a:rPr>
                <a:t>生成积分</a:t>
              </a:r>
              <a:endParaRPr lang="zh-CN" altLang="en-US" sz="1600" kern="0" dirty="0">
                <a:latin typeface="微软雅黑"/>
                <a:ea typeface="微软雅黑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1418688" y="2419963"/>
            <a:ext cx="2189413" cy="3334541"/>
            <a:chOff x="406574" y="2107086"/>
            <a:chExt cx="2702866" cy="3842988"/>
          </a:xfrm>
        </p:grpSpPr>
        <p:pic>
          <p:nvPicPr>
            <p:cNvPr id="11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7610" y="2107086"/>
              <a:ext cx="2520000" cy="2352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0" name="组合 119"/>
            <p:cNvGrpSpPr/>
            <p:nvPr/>
          </p:nvGrpSpPr>
          <p:grpSpPr>
            <a:xfrm>
              <a:off x="406574" y="5374011"/>
              <a:ext cx="2702866" cy="576063"/>
              <a:chOff x="406574" y="5374011"/>
              <a:chExt cx="2702866" cy="576063"/>
            </a:xfrm>
          </p:grpSpPr>
          <p:sp>
            <p:nvSpPr>
              <p:cNvPr id="121" name="TextBox 30">
                <a:hlinkClick r:id="" action="ppaction://hlinkshowjump?jump=nextslide"/>
              </p:cNvPr>
              <p:cNvSpPr txBox="1"/>
              <p:nvPr/>
            </p:nvSpPr>
            <p:spPr>
              <a:xfrm>
                <a:off x="589440" y="5479480"/>
                <a:ext cx="2520000" cy="407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>
                    <a:latin typeface="微软雅黑" pitchFamily="34" charset="-122"/>
                    <a:ea typeface="微软雅黑" pitchFamily="34" charset="-122"/>
                  </a:rPr>
                  <a:t>卖</a:t>
                </a:r>
                <a:r>
                  <a:rPr lang="zh-CN" altLang="en-US" sz="1700" kern="0" dirty="0" smtClean="0">
                    <a:latin typeface="微软雅黑" pitchFamily="34" charset="-122"/>
                    <a:ea typeface="微软雅黑" pitchFamily="34" charset="-122"/>
                  </a:rPr>
                  <a:t>家中心</a:t>
                </a: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管理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122" name="直接连接符 121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123" name="直接连接符 122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124" name="组合 123"/>
          <p:cNvGrpSpPr/>
          <p:nvPr/>
        </p:nvGrpSpPr>
        <p:grpSpPr>
          <a:xfrm>
            <a:off x="6190110" y="2419964"/>
            <a:ext cx="2327858" cy="3340112"/>
            <a:chOff x="6282770" y="2100666"/>
            <a:chExt cx="2873778" cy="3849408"/>
          </a:xfrm>
        </p:grpSpPr>
        <p:pic>
          <p:nvPicPr>
            <p:cNvPr id="125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11231" y="2100666"/>
              <a:ext cx="2520000" cy="2352537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6" name="组合 125"/>
            <p:cNvGrpSpPr/>
            <p:nvPr/>
          </p:nvGrpSpPr>
          <p:grpSpPr>
            <a:xfrm>
              <a:off x="6282770" y="5374010"/>
              <a:ext cx="2873778" cy="576064"/>
              <a:chOff x="6282770" y="5374010"/>
              <a:chExt cx="2873778" cy="576064"/>
            </a:xfrm>
          </p:grpSpPr>
          <p:sp>
            <p:nvSpPr>
              <p:cNvPr id="127" name="TextBox 36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0"/>
                <a:ext cx="2873778" cy="407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 smtClean="0">
                    <a:latin typeface="微软雅黑" pitchFamily="34" charset="-122"/>
                    <a:ea typeface="微软雅黑" pitchFamily="34" charset="-122"/>
                  </a:rPr>
                  <a:t>购物车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128" name="直接连接符 127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129" name="直接连接符 128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130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2852" y="3154700"/>
            <a:ext cx="2286316" cy="402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组合 130"/>
          <p:cNvGrpSpPr/>
          <p:nvPr/>
        </p:nvGrpSpPr>
        <p:grpSpPr>
          <a:xfrm>
            <a:off x="3766329" y="2419963"/>
            <a:ext cx="2041512" cy="3334540"/>
            <a:chOff x="3358902" y="2107088"/>
            <a:chExt cx="2520280" cy="3842986"/>
          </a:xfrm>
        </p:grpSpPr>
        <p:pic>
          <p:nvPicPr>
            <p:cNvPr id="132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58902" y="2107088"/>
              <a:ext cx="2520000" cy="2352537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3" name="组合 132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134" name="TextBox 43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407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买家中心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135" name="直接连接符 134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136" name="直接连接符 135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137" name="组合 136"/>
          <p:cNvGrpSpPr/>
          <p:nvPr/>
        </p:nvGrpSpPr>
        <p:grpSpPr>
          <a:xfrm>
            <a:off x="8528067" y="2419963"/>
            <a:ext cx="2321119" cy="3248924"/>
            <a:chOff x="9263558" y="2205758"/>
            <a:chExt cx="2865459" cy="3744316"/>
          </a:xfrm>
        </p:grpSpPr>
        <p:pic>
          <p:nvPicPr>
            <p:cNvPr id="138" name="Picture 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435603" y="2205758"/>
              <a:ext cx="2519999" cy="2352538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9" name="组合 138"/>
            <p:cNvGrpSpPr/>
            <p:nvPr/>
          </p:nvGrpSpPr>
          <p:grpSpPr>
            <a:xfrm>
              <a:off x="9263558" y="5374010"/>
              <a:ext cx="2865459" cy="576064"/>
              <a:chOff x="9263558" y="5374010"/>
              <a:chExt cx="2865459" cy="576064"/>
            </a:xfrm>
          </p:grpSpPr>
          <p:sp>
            <p:nvSpPr>
              <p:cNvPr id="14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9609016" y="5500697"/>
                <a:ext cx="2520001" cy="407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28582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700" kern="0" dirty="0">
                    <a:latin typeface="微软雅黑" pitchFamily="34" charset="-122"/>
                    <a:ea typeface="微软雅黑" pitchFamily="34" charset="-122"/>
                  </a:rPr>
                  <a:t>积分</a:t>
                </a:r>
                <a:r>
                  <a:rPr kumimoji="0" lang="zh-CN" altLang="en-US" sz="1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实施</a:t>
                </a:r>
                <a:endParaRPr kumimoji="0" lang="en-US" altLang="zh-CN" sz="1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141" name="直接连接符 140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142" name="直接连接符 141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143" name="s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6211" y="3824289"/>
            <a:ext cx="1592976" cy="424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3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04" y="1245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3.33333E-6 L 0.86354 0.3805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77" y="1902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5E-6 -3.33333E-6 L 0.38021 0.3909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0" y="1953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1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875E-6 -3.7037E-6 L 0.62135 0.3805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8" y="1902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3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72227 3.7037E-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2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722 0.01227 L -0.58854 0.00625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911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-0.77734 4.07407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6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1146412" y="1287227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72" y="533212"/>
            <a:ext cx="1630627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89" y="2671603"/>
            <a:ext cx="9488224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2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1146412" y="1287227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00" y="534738"/>
            <a:ext cx="12301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pic>
        <p:nvPicPr>
          <p:cNvPr id="33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593" y="1230847"/>
            <a:ext cx="9093768" cy="507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2796593" y="1662129"/>
            <a:ext cx="6131858" cy="3908612"/>
          </a:xfrm>
          <a:prstGeom prst="rect">
            <a:avLst/>
          </a:prstGeom>
          <a:solidFill>
            <a:schemeClr val="bg2">
              <a:lumMod val="10000"/>
              <a:alpha val="81000"/>
            </a:schemeClr>
          </a:solidFill>
          <a:ln>
            <a:noFill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内容占位符 2"/>
          <p:cNvSpPr txBox="1">
            <a:spLocks/>
          </p:cNvSpPr>
          <p:nvPr/>
        </p:nvSpPr>
        <p:spPr bwMode="auto">
          <a:xfrm>
            <a:off x="2659636" y="4460814"/>
            <a:ext cx="7315485" cy="5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界面有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43" y="2259188"/>
            <a:ext cx="720554" cy="720554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05" y="3295208"/>
            <a:ext cx="688123" cy="688123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97" y="4352235"/>
            <a:ext cx="661988" cy="622843"/>
          </a:xfrm>
          <a:prstGeom prst="rect">
            <a:avLst/>
          </a:prstGeom>
        </p:spPr>
      </p:pic>
      <p:sp>
        <p:nvSpPr>
          <p:cNvPr id="41" name="矩形 11"/>
          <p:cNvSpPr>
            <a:spLocks noChangeArrowheads="1"/>
          </p:cNvSpPr>
          <p:nvPr/>
        </p:nvSpPr>
        <p:spPr bwMode="auto">
          <a:xfrm>
            <a:off x="4715459" y="3476950"/>
            <a:ext cx="661979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各种图形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多张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15"/>
          <p:cNvSpPr>
            <a:spLocks noChangeArrowheads="1"/>
          </p:cNvSpPr>
          <p:nvPr/>
        </p:nvSpPr>
        <p:spPr bwMode="auto">
          <a:xfrm>
            <a:off x="4762228" y="2448202"/>
            <a:ext cx="404181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拥有产品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184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45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1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1146412" y="1287227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12" y="549050"/>
            <a:ext cx="1650181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9249" y="1577607"/>
            <a:ext cx="3937855" cy="442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7787" y="1406887"/>
            <a:ext cx="4597584" cy="476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25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352 4.21076E-6 L 2.91667E-6 4.21076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21076E-6 L 0.42187 0.01583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4" y="79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539 4.21076E-6 L -1.04167E-6 4.21076E-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843624" y="2419253"/>
            <a:ext cx="2589170" cy="1528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9333" b="1" dirty="0">
                <a:solidFill>
                  <a:schemeClr val="bg1">
                    <a:lumMod val="7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谢谢</a:t>
            </a:r>
            <a:endParaRPr kumimoji="1" lang="en-US" altLang="zh-CN" sz="9333" b="1" dirty="0">
              <a:solidFill>
                <a:schemeClr val="bg1">
                  <a:lumMod val="75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461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12" y="549050"/>
            <a:ext cx="1650181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sp>
        <p:nvSpPr>
          <p:cNvPr id="29" name="矩形 1"/>
          <p:cNvSpPr>
            <a:spLocks noChangeArrowheads="1"/>
          </p:cNvSpPr>
          <p:nvPr/>
        </p:nvSpPr>
        <p:spPr bwMode="auto">
          <a:xfrm>
            <a:off x="1146412" y="1287227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196429" y="1419367"/>
            <a:ext cx="189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经营的业务</a:t>
            </a:r>
            <a:endParaRPr lang="zh-CN" altLang="en-US" sz="2400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924" y="1419367"/>
            <a:ext cx="1905000" cy="1905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075" y="1771616"/>
            <a:ext cx="2251204" cy="225120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226" y="4022820"/>
            <a:ext cx="2875698" cy="2156773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75" y="2565779"/>
            <a:ext cx="1894763" cy="1894763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08" y="4413359"/>
            <a:ext cx="1924461" cy="19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9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93" y="534738"/>
            <a:ext cx="141997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sp>
        <p:nvSpPr>
          <p:cNvPr id="23" name="矩形 1"/>
          <p:cNvSpPr>
            <a:spLocks noChangeArrowheads="1"/>
          </p:cNvSpPr>
          <p:nvPr/>
        </p:nvSpPr>
        <p:spPr bwMode="auto">
          <a:xfrm>
            <a:off x="1175938" y="1257382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" name="文本框 37"/>
          <p:cNvSpPr txBox="1">
            <a:spLocks noChangeArrowheads="1"/>
          </p:cNvSpPr>
          <p:nvPr/>
        </p:nvSpPr>
        <p:spPr bwMode="auto">
          <a:xfrm>
            <a:off x="5202591" y="1365683"/>
            <a:ext cx="7969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endParaRPr lang="en-US" altLang="zh-CN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grpSp>
        <p:nvGrpSpPr>
          <p:cNvPr id="30" name="组合 19"/>
          <p:cNvGrpSpPr>
            <a:grpSpLocks/>
          </p:cNvGrpSpPr>
          <p:nvPr/>
        </p:nvGrpSpPr>
        <p:grpSpPr bwMode="auto">
          <a:xfrm>
            <a:off x="3300766" y="3146541"/>
            <a:ext cx="2063750" cy="1239555"/>
            <a:chOff x="4195156" y="2308719"/>
            <a:chExt cx="2064143" cy="1508543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5530497" y="3155787"/>
              <a:ext cx="728802" cy="55520"/>
            </a:xfrm>
            <a:prstGeom prst="line">
              <a:avLst/>
            </a:prstGeom>
            <a:ln w="28575">
              <a:solidFill>
                <a:srgbClr val="83C0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4195156" y="2308719"/>
              <a:ext cx="1508412" cy="1508543"/>
            </a:xfrm>
            <a:prstGeom prst="ellipse">
              <a:avLst/>
            </a:prstGeom>
            <a:solidFill>
              <a:srgbClr val="83C024"/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文本框 43"/>
            <p:cNvSpPr txBox="1">
              <a:spLocks noChangeArrowheads="1"/>
            </p:cNvSpPr>
            <p:nvPr/>
          </p:nvSpPr>
          <p:spPr bwMode="auto">
            <a:xfrm>
              <a:off x="4561483" y="2591557"/>
              <a:ext cx="1037980" cy="1011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账户模块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20"/>
          <p:cNvGrpSpPr>
            <a:grpSpLocks/>
          </p:cNvGrpSpPr>
          <p:nvPr/>
        </p:nvGrpSpPr>
        <p:grpSpPr bwMode="auto">
          <a:xfrm>
            <a:off x="4457869" y="1365683"/>
            <a:ext cx="1833748" cy="1454151"/>
            <a:chOff x="5678213" y="267466"/>
            <a:chExt cx="1508543" cy="1893656"/>
          </a:xfrm>
        </p:grpSpPr>
        <p:sp>
          <p:nvSpPr>
            <p:cNvPr id="35" name="椭圆 34"/>
            <p:cNvSpPr/>
            <p:nvPr/>
          </p:nvSpPr>
          <p:spPr>
            <a:xfrm>
              <a:off x="5678213" y="267466"/>
              <a:ext cx="1508543" cy="1507758"/>
            </a:xfrm>
            <a:prstGeom prst="ellipse">
              <a:avLst/>
            </a:prstGeom>
            <a:solidFill>
              <a:srgbClr val="83C024"/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" name="文本框 39"/>
            <p:cNvSpPr txBox="1">
              <a:spLocks noChangeArrowheads="1"/>
            </p:cNvSpPr>
            <p:nvPr/>
          </p:nvSpPr>
          <p:spPr bwMode="auto">
            <a:xfrm>
              <a:off x="6124351" y="437530"/>
              <a:ext cx="1037980" cy="1082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</a:t>
              </a:r>
              <a:endPara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 flipH="1" flipV="1">
              <a:off x="6745310" y="1702217"/>
              <a:ext cx="193433" cy="458905"/>
            </a:xfrm>
            <a:prstGeom prst="line">
              <a:avLst/>
            </a:prstGeom>
            <a:ln w="28575">
              <a:solidFill>
                <a:srgbClr val="83C0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14"/>
          <p:cNvGrpSpPr>
            <a:grpSpLocks/>
          </p:cNvGrpSpPr>
          <p:nvPr/>
        </p:nvGrpSpPr>
        <p:grpSpPr bwMode="auto">
          <a:xfrm>
            <a:off x="5364516" y="2792846"/>
            <a:ext cx="1847850" cy="1847850"/>
            <a:chOff x="6259299" y="2125977"/>
            <a:chExt cx="1847460" cy="1847460"/>
          </a:xfrm>
        </p:grpSpPr>
        <p:sp>
          <p:nvSpPr>
            <p:cNvPr id="39" name="椭圆 38"/>
            <p:cNvSpPr/>
            <p:nvPr/>
          </p:nvSpPr>
          <p:spPr>
            <a:xfrm>
              <a:off x="6408493" y="2275171"/>
              <a:ext cx="1549073" cy="1549073"/>
            </a:xfrm>
            <a:prstGeom prst="ellipse">
              <a:avLst/>
            </a:prstGeom>
            <a:solidFill>
              <a:srgbClr val="034E1E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10"/>
            <p:cNvSpPr txBox="1">
              <a:spLocks noChangeArrowheads="1"/>
            </p:cNvSpPr>
            <p:nvPr/>
          </p:nvSpPr>
          <p:spPr bwMode="auto">
            <a:xfrm>
              <a:off x="6695807" y="2851834"/>
              <a:ext cx="1066793" cy="369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购商城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6259299" y="2125977"/>
              <a:ext cx="1847460" cy="1847460"/>
            </a:xfrm>
            <a:prstGeom prst="ellipse">
              <a:avLst/>
            </a:prstGeom>
            <a:noFill/>
            <a:ln w="57150" cap="flat" cmpd="sng" algn="ctr">
              <a:solidFill>
                <a:srgbClr val="034E1E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3" name="组合 16"/>
          <p:cNvGrpSpPr>
            <a:grpSpLocks/>
          </p:cNvGrpSpPr>
          <p:nvPr/>
        </p:nvGrpSpPr>
        <p:grpSpPr bwMode="auto">
          <a:xfrm>
            <a:off x="6793345" y="1714934"/>
            <a:ext cx="1898569" cy="1227138"/>
            <a:chOff x="7687775" y="1047155"/>
            <a:chExt cx="1898617" cy="1508543"/>
          </a:xfrm>
        </p:grpSpPr>
        <p:sp>
          <p:nvSpPr>
            <p:cNvPr id="44" name="椭圆 43"/>
            <p:cNvSpPr/>
            <p:nvPr/>
          </p:nvSpPr>
          <p:spPr>
            <a:xfrm>
              <a:off x="8078229" y="1047155"/>
              <a:ext cx="1508163" cy="1508543"/>
            </a:xfrm>
            <a:prstGeom prst="ellipse">
              <a:avLst/>
            </a:prstGeom>
            <a:solidFill>
              <a:srgbClr val="83C024"/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" name="文本框 40"/>
            <p:cNvSpPr txBox="1">
              <a:spLocks noChangeArrowheads="1"/>
            </p:cNvSpPr>
            <p:nvPr/>
          </p:nvSpPr>
          <p:spPr bwMode="auto">
            <a:xfrm>
              <a:off x="8356597" y="1383869"/>
              <a:ext cx="1229795" cy="1021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购物车   模块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V="1">
              <a:off x="7687775" y="2185708"/>
              <a:ext cx="549208" cy="369989"/>
            </a:xfrm>
            <a:prstGeom prst="line">
              <a:avLst/>
            </a:prstGeom>
            <a:ln w="28575">
              <a:solidFill>
                <a:srgbClr val="83C0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17"/>
          <p:cNvGrpSpPr>
            <a:grpSpLocks/>
          </p:cNvGrpSpPr>
          <p:nvPr/>
        </p:nvGrpSpPr>
        <p:grpSpPr bwMode="auto">
          <a:xfrm>
            <a:off x="7166328" y="4108883"/>
            <a:ext cx="1525588" cy="1350221"/>
            <a:chOff x="8062080" y="3441093"/>
            <a:chExt cx="1524312" cy="1637733"/>
          </a:xfrm>
        </p:grpSpPr>
        <p:sp>
          <p:nvSpPr>
            <p:cNvPr id="48" name="椭圆 47"/>
            <p:cNvSpPr/>
            <p:nvPr/>
          </p:nvSpPr>
          <p:spPr>
            <a:xfrm>
              <a:off x="8077942" y="3569761"/>
              <a:ext cx="1508450" cy="1509065"/>
            </a:xfrm>
            <a:prstGeom prst="ellipse">
              <a:avLst/>
            </a:prstGeom>
            <a:solidFill>
              <a:srgbClr val="83C024"/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" name="文本框 41"/>
            <p:cNvSpPr txBox="1">
              <a:spLocks noChangeArrowheads="1"/>
            </p:cNvSpPr>
            <p:nvPr/>
          </p:nvSpPr>
          <p:spPr bwMode="auto">
            <a:xfrm>
              <a:off x="8486316" y="3946837"/>
              <a:ext cx="1037980" cy="1007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订单模块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8062080" y="3441093"/>
              <a:ext cx="255374" cy="351057"/>
            </a:xfrm>
            <a:prstGeom prst="line">
              <a:avLst/>
            </a:prstGeom>
            <a:ln w="28575">
              <a:solidFill>
                <a:srgbClr val="83C0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18"/>
          <p:cNvGrpSpPr>
            <a:grpSpLocks/>
          </p:cNvGrpSpPr>
          <p:nvPr/>
        </p:nvGrpSpPr>
        <p:grpSpPr bwMode="auto">
          <a:xfrm>
            <a:off x="4783491" y="4613708"/>
            <a:ext cx="1508125" cy="1532607"/>
            <a:chOff x="5678213" y="3946837"/>
            <a:chExt cx="1508543" cy="1911677"/>
          </a:xfrm>
        </p:grpSpPr>
        <p:sp>
          <p:nvSpPr>
            <p:cNvPr id="52" name="椭圆 51"/>
            <p:cNvSpPr/>
            <p:nvPr/>
          </p:nvSpPr>
          <p:spPr>
            <a:xfrm>
              <a:off x="5678213" y="4350131"/>
              <a:ext cx="1508543" cy="1508383"/>
            </a:xfrm>
            <a:prstGeom prst="ellipse">
              <a:avLst/>
            </a:prstGeom>
            <a:solidFill>
              <a:srgbClr val="83C024"/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文本框 42"/>
            <p:cNvSpPr txBox="1">
              <a:spLocks noChangeArrowheads="1"/>
            </p:cNvSpPr>
            <p:nvPr/>
          </p:nvSpPr>
          <p:spPr bwMode="auto">
            <a:xfrm>
              <a:off x="5944448" y="4662546"/>
              <a:ext cx="1224047" cy="1036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管理员模块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 flipV="1">
              <a:off x="6564284" y="3946837"/>
              <a:ext cx="327116" cy="425523"/>
            </a:xfrm>
            <a:prstGeom prst="line">
              <a:avLst/>
            </a:prstGeom>
            <a:ln w="28575">
              <a:solidFill>
                <a:srgbClr val="83C0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943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1175938" y="1257382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93" y="534738"/>
            <a:ext cx="141997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pic>
        <p:nvPicPr>
          <p:cNvPr id="90" name="图片 8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92" y="1614806"/>
            <a:ext cx="5274310" cy="4359275"/>
          </a:xfrm>
          <a:prstGeom prst="rect">
            <a:avLst/>
          </a:prstGeom>
        </p:spPr>
      </p:pic>
      <p:pic>
        <p:nvPicPr>
          <p:cNvPr id="91" name="图片 9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92" y="2240263"/>
            <a:ext cx="4470816" cy="31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0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1175938" y="1257382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93" y="534738"/>
            <a:ext cx="141997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3481222" y="2111594"/>
          <a:ext cx="5622025" cy="3893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Visio" r:id="rId6" imgW="5686292" imgH="3933812" progId="Visio.Drawing.15">
                  <p:embed/>
                </p:oleObj>
              </mc:Choice>
              <mc:Fallback>
                <p:oleObj name="Visio" r:id="rId6" imgW="5686292" imgH="3933812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1222" y="2111594"/>
                        <a:ext cx="5622025" cy="38937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1196429" y="1419367"/>
            <a:ext cx="189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购物车流程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9395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1175938" y="1257382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93" y="534738"/>
            <a:ext cx="141997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196429" y="1419367"/>
            <a:ext cx="189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数据库</a:t>
            </a:r>
            <a:r>
              <a:rPr lang="en-US" altLang="zh-CN" sz="2400" dirty="0" smtClean="0"/>
              <a:t>E-R</a:t>
            </a:r>
            <a:r>
              <a:rPr lang="zh-CN" altLang="en-US" sz="2400" dirty="0" smtClean="0"/>
              <a:t>图</a:t>
            </a:r>
            <a:endParaRPr lang="zh-CN" altLang="en-US" sz="24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4328" y="2043017"/>
            <a:ext cx="6183101" cy="4112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9167" y="1622658"/>
            <a:ext cx="5219338" cy="4532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31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352 4.21076E-6 L 2.91667E-6 4.21076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21076E-6 L 0.42187 0.01583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4" y="79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539 4.21076E-6 L -1.04167E-6 4.21076E-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1230969" y="1332422"/>
            <a:ext cx="9880979" cy="5074124"/>
          </a:xfrm>
          <a:prstGeom prst="rect">
            <a:avLst/>
          </a:prstGeom>
          <a:solidFill>
            <a:schemeClr val="bg1"/>
          </a:solidFill>
          <a:ln w="3175">
            <a:solidFill>
              <a:srgbClr val="395E8A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圆角矩形 4"/>
          <p:cNvSpPr>
            <a:spLocks noChangeArrowheads="1"/>
          </p:cNvSpPr>
          <p:nvPr/>
        </p:nvSpPr>
        <p:spPr bwMode="auto">
          <a:xfrm>
            <a:off x="1146413" y="539526"/>
            <a:ext cx="9880978" cy="344487"/>
          </a:xfrm>
          <a:prstGeom prst="roundRect">
            <a:avLst>
              <a:gd name="adj" fmla="val 9366"/>
            </a:avLst>
          </a:prstGeom>
          <a:gradFill rotWithShape="1">
            <a:gsLst>
              <a:gs pos="0">
                <a:srgbClr val="717171"/>
              </a:gs>
              <a:gs pos="50000">
                <a:srgbClr val="5B5B5B"/>
              </a:gs>
              <a:gs pos="100000">
                <a:srgbClr val="717171"/>
              </a:gs>
            </a:gsLst>
            <a:lin ang="5400000" scaled="1"/>
          </a:gradFill>
          <a:ln w="3175">
            <a:solidFill>
              <a:srgbClr val="5B5B5B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直接连接符 10"/>
          <p:cNvSpPr>
            <a:spLocks noChangeShapeType="1"/>
          </p:cNvSpPr>
          <p:nvPr/>
        </p:nvSpPr>
        <p:spPr bwMode="auto">
          <a:xfrm flipV="1">
            <a:off x="2796593" y="540633"/>
            <a:ext cx="1587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直接连接符 11"/>
          <p:cNvSpPr>
            <a:spLocks noChangeShapeType="1"/>
          </p:cNvSpPr>
          <p:nvPr/>
        </p:nvSpPr>
        <p:spPr bwMode="auto">
          <a:xfrm flipV="1">
            <a:off x="4199477" y="533558"/>
            <a:ext cx="1588" cy="336550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直接连接符 14"/>
          <p:cNvSpPr>
            <a:spLocks noChangeShapeType="1"/>
          </p:cNvSpPr>
          <p:nvPr/>
        </p:nvSpPr>
        <p:spPr bwMode="auto">
          <a:xfrm flipV="1">
            <a:off x="5620069" y="540633"/>
            <a:ext cx="0" cy="334962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直接连接符 18"/>
          <p:cNvSpPr>
            <a:spLocks noChangeShapeType="1"/>
          </p:cNvSpPr>
          <p:nvPr/>
        </p:nvSpPr>
        <p:spPr bwMode="auto">
          <a:xfrm flipV="1">
            <a:off x="7081432" y="549050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8" name="图片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7" t="20955" r="928" b="16405"/>
          <a:stretch>
            <a:fillRect/>
          </a:stretch>
        </p:blipFill>
        <p:spPr bwMode="auto">
          <a:xfrm>
            <a:off x="9947890" y="544361"/>
            <a:ext cx="1079500" cy="3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563" y="549050"/>
            <a:ext cx="142130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3093467" y="563311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需求分析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直接连接符 18"/>
          <p:cNvSpPr>
            <a:spLocks noChangeShapeType="1"/>
          </p:cNvSpPr>
          <p:nvPr/>
        </p:nvSpPr>
        <p:spPr bwMode="auto">
          <a:xfrm flipV="1">
            <a:off x="8733200" y="540858"/>
            <a:ext cx="1588" cy="334963"/>
          </a:xfrm>
          <a:prstGeom prst="line">
            <a:avLst/>
          </a:prstGeom>
          <a:noFill/>
          <a:ln w="12700">
            <a:solidFill>
              <a:srgbClr val="5B5B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2" name="TextBox 22"/>
          <p:cNvSpPr>
            <a:spLocks noChangeArrowheads="1"/>
          </p:cNvSpPr>
          <p:nvPr/>
        </p:nvSpPr>
        <p:spPr bwMode="auto">
          <a:xfrm>
            <a:off x="1609807" y="577214"/>
            <a:ext cx="8745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项目介绍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Box 22"/>
          <p:cNvSpPr>
            <a:spLocks noChangeArrowheads="1"/>
          </p:cNvSpPr>
          <p:nvPr/>
        </p:nvSpPr>
        <p:spPr bwMode="auto">
          <a:xfrm>
            <a:off x="4552477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概要设计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2"/>
          <p:cNvSpPr>
            <a:spLocks noChangeArrowheads="1"/>
          </p:cNvSpPr>
          <p:nvPr/>
        </p:nvSpPr>
        <p:spPr bwMode="auto">
          <a:xfrm>
            <a:off x="6010879" y="577214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详细设计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Box 22"/>
          <p:cNvSpPr>
            <a:spLocks noChangeArrowheads="1"/>
          </p:cNvSpPr>
          <p:nvPr/>
        </p:nvSpPr>
        <p:spPr bwMode="auto">
          <a:xfrm>
            <a:off x="7456029" y="563310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/>
                </a:solidFill>
                <a:sym typeface="Arial" panose="020B0604020202020204" pitchFamily="34" charset="0"/>
              </a:rPr>
              <a:t>功能模块介绍</a:t>
            </a:r>
            <a:endParaRPr lang="zh-CN" altLang="en-US" sz="12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9103247" y="563309"/>
            <a:ext cx="121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sym typeface="Arial" panose="020B0604020202020204" pitchFamily="34" charset="0"/>
              </a:rPr>
              <a:t>其他</a:t>
            </a:r>
          </a:p>
        </p:txBody>
      </p:sp>
      <p:sp>
        <p:nvSpPr>
          <p:cNvPr id="41" name="椭圆 40"/>
          <p:cNvSpPr/>
          <p:nvPr/>
        </p:nvSpPr>
        <p:spPr>
          <a:xfrm>
            <a:off x="3717225" y="1486635"/>
            <a:ext cx="4778375" cy="4778375"/>
          </a:xfrm>
          <a:prstGeom prst="ellipse">
            <a:avLst/>
          </a:prstGeom>
          <a:noFill/>
          <a:ln w="57150" cap="flat" cmpd="sng" algn="ctr">
            <a:solidFill>
              <a:srgbClr val="05512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3731949" y="1612155"/>
            <a:ext cx="4670425" cy="4574761"/>
            <a:chOff x="3721918" y="1065199"/>
            <a:chExt cx="4670213" cy="4574553"/>
          </a:xfrm>
        </p:grpSpPr>
        <p:sp>
          <p:nvSpPr>
            <p:cNvPr id="43" name="饼形 42"/>
            <p:cNvSpPr/>
            <p:nvPr/>
          </p:nvSpPr>
          <p:spPr>
            <a:xfrm rot="14176980">
              <a:off x="3769748" y="1017369"/>
              <a:ext cx="4574553" cy="4670213"/>
            </a:xfrm>
            <a:prstGeom prst="pie">
              <a:avLst>
                <a:gd name="adj1" fmla="val 6590600"/>
                <a:gd name="adj2" fmla="val 10587765"/>
              </a:avLst>
            </a:prstGeom>
            <a:solidFill>
              <a:srgbClr val="82C0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文本框 18"/>
            <p:cNvSpPr txBox="1">
              <a:spLocks noChangeArrowheads="1"/>
            </p:cNvSpPr>
            <p:nvPr/>
          </p:nvSpPr>
          <p:spPr bwMode="auto">
            <a:xfrm>
              <a:off x="5847323" y="1687927"/>
              <a:ext cx="9144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文本框 19"/>
          <p:cNvSpPr txBox="1">
            <a:spLocks noChangeArrowheads="1"/>
          </p:cNvSpPr>
          <p:nvPr/>
        </p:nvSpPr>
        <p:spPr bwMode="auto">
          <a:xfrm>
            <a:off x="6874412" y="3869484"/>
            <a:ext cx="26258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>
            <a:grpSpLocks/>
          </p:cNvGrpSpPr>
          <p:nvPr/>
        </p:nvGrpSpPr>
        <p:grpSpPr bwMode="auto">
          <a:xfrm>
            <a:off x="3863275" y="1675548"/>
            <a:ext cx="4487862" cy="4487862"/>
            <a:chOff x="3853182" y="1129196"/>
            <a:chExt cx="4487622" cy="4487622"/>
          </a:xfrm>
        </p:grpSpPr>
        <p:sp>
          <p:nvSpPr>
            <p:cNvPr id="49" name="饼形 48"/>
            <p:cNvSpPr/>
            <p:nvPr/>
          </p:nvSpPr>
          <p:spPr>
            <a:xfrm rot="3189715">
              <a:off x="3853182" y="1129196"/>
              <a:ext cx="4487622" cy="4487622"/>
            </a:xfrm>
            <a:prstGeom prst="pie">
              <a:avLst>
                <a:gd name="adj1" fmla="val 4132791"/>
                <a:gd name="adj2" fmla="val 8036680"/>
              </a:avLst>
            </a:prstGeom>
            <a:solidFill>
              <a:srgbClr val="82C0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文本框 20"/>
            <p:cNvSpPr txBox="1">
              <a:spLocks noChangeArrowheads="1"/>
            </p:cNvSpPr>
            <p:nvPr/>
          </p:nvSpPr>
          <p:spPr bwMode="auto">
            <a:xfrm>
              <a:off x="5847323" y="4499955"/>
              <a:ext cx="9144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>
            <a:grpSpLocks/>
          </p:cNvGrpSpPr>
          <p:nvPr/>
        </p:nvGrpSpPr>
        <p:grpSpPr bwMode="auto">
          <a:xfrm>
            <a:off x="3850577" y="1619984"/>
            <a:ext cx="4524377" cy="4527548"/>
            <a:chOff x="3839446" y="1072897"/>
            <a:chExt cx="4525060" cy="4527835"/>
          </a:xfrm>
        </p:grpSpPr>
        <p:sp>
          <p:nvSpPr>
            <p:cNvPr id="52" name="饼形 51"/>
            <p:cNvSpPr/>
            <p:nvPr/>
          </p:nvSpPr>
          <p:spPr>
            <a:xfrm rot="8505744">
              <a:off x="3839446" y="1072897"/>
              <a:ext cx="4525060" cy="4527835"/>
            </a:xfrm>
            <a:prstGeom prst="pie">
              <a:avLst>
                <a:gd name="adj1" fmla="val 5248162"/>
                <a:gd name="adj2" fmla="val 10055515"/>
              </a:avLst>
            </a:prstGeom>
            <a:solidFill>
              <a:srgbClr val="0551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文本框 21"/>
            <p:cNvSpPr txBox="1">
              <a:spLocks noChangeArrowheads="1"/>
            </p:cNvSpPr>
            <p:nvPr/>
          </p:nvSpPr>
          <p:spPr bwMode="auto">
            <a:xfrm>
              <a:off x="4189987" y="3555336"/>
              <a:ext cx="1391388" cy="646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5333300" y="3129698"/>
            <a:ext cx="1546225" cy="1546225"/>
            <a:chOff x="5323033" y="2583463"/>
            <a:chExt cx="1545934" cy="1545934"/>
          </a:xfrm>
        </p:grpSpPr>
        <p:sp>
          <p:nvSpPr>
            <p:cNvPr id="55" name="椭圆 54"/>
            <p:cNvSpPr/>
            <p:nvPr/>
          </p:nvSpPr>
          <p:spPr>
            <a:xfrm>
              <a:off x="5323033" y="2583463"/>
              <a:ext cx="1545934" cy="1545934"/>
            </a:xfrm>
            <a:prstGeom prst="ellipse">
              <a:avLst/>
            </a:prstGeom>
            <a:solidFill>
              <a:srgbClr val="05512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" name="文本框 17"/>
            <p:cNvSpPr txBox="1">
              <a:spLocks noChangeArrowheads="1"/>
            </p:cNvSpPr>
            <p:nvPr/>
          </p:nvSpPr>
          <p:spPr bwMode="auto">
            <a:xfrm>
              <a:off x="5691671" y="3106592"/>
              <a:ext cx="914400" cy="461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MVC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文本框 19"/>
          <p:cNvSpPr txBox="1">
            <a:spLocks noChangeArrowheads="1"/>
          </p:cNvSpPr>
          <p:nvPr/>
        </p:nvSpPr>
        <p:spPr bwMode="auto">
          <a:xfrm>
            <a:off x="5567047" y="1985584"/>
            <a:ext cx="19290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196429" y="1419367"/>
            <a:ext cx="189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设计模式</a:t>
            </a:r>
            <a:endParaRPr lang="zh-CN" altLang="en-US" sz="2400" dirty="0"/>
          </a:p>
        </p:txBody>
      </p:sp>
      <p:sp>
        <p:nvSpPr>
          <p:cNvPr id="71" name="文本框 70"/>
          <p:cNvSpPr txBox="1">
            <a:spLocks noChangeArrowheads="1"/>
          </p:cNvSpPr>
          <p:nvPr/>
        </p:nvSpPr>
        <p:spPr bwMode="auto">
          <a:xfrm>
            <a:off x="1894295" y="1892560"/>
            <a:ext cx="27162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latin typeface="宋体" panose="02010600030101010101" pitchFamily="2" charset="-122"/>
              </a:rPr>
              <a:t>维护数据并提供数据访问方法。</a:t>
            </a:r>
            <a:endParaRPr lang="zh-CN" altLang="en-US" sz="2000" b="1" dirty="0">
              <a:solidFill>
                <a:srgbClr val="5D79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>
            <a:spLocks noChangeArrowheads="1"/>
          </p:cNvSpPr>
          <p:nvPr/>
        </p:nvSpPr>
        <p:spPr bwMode="auto">
          <a:xfrm>
            <a:off x="8627703" y="3890412"/>
            <a:ext cx="28606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latin typeface="宋体" panose="02010600030101010101" pitchFamily="2" charset="-122"/>
              </a:rPr>
              <a:t>处理事件</a:t>
            </a:r>
            <a:endParaRPr lang="zh-CN" altLang="en-US" sz="2000" b="1" dirty="0">
              <a:solidFill>
                <a:srgbClr val="5D79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>
            <a:spLocks noChangeArrowheads="1"/>
          </p:cNvSpPr>
          <p:nvPr/>
        </p:nvSpPr>
        <p:spPr bwMode="auto">
          <a:xfrm>
            <a:off x="1208287" y="4534588"/>
            <a:ext cx="28606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latin typeface="宋体" panose="02010600030101010101" pitchFamily="2" charset="-122"/>
              </a:rPr>
              <a:t>给制模型的部分数据或所有数据的可视图。</a:t>
            </a:r>
            <a:endParaRPr lang="zh-CN" altLang="en-US" sz="2000" b="1" dirty="0">
              <a:solidFill>
                <a:srgbClr val="5D79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993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71" grpId="0"/>
      <p:bldP spid="72" grpId="0"/>
      <p:bldP spid="7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1389</Words>
  <Application>Microsoft Office PowerPoint</Application>
  <PresentationFormat>宽屏</PresentationFormat>
  <Paragraphs>366</Paragraphs>
  <Slides>30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Gulim</vt:lpstr>
      <vt:lpstr>Gungsuh</vt:lpstr>
      <vt:lpstr>宋体</vt:lpstr>
      <vt:lpstr>微软雅黑</vt:lpstr>
      <vt:lpstr>幼圆</vt:lpstr>
      <vt:lpstr>Arial</vt:lpstr>
      <vt:lpstr>Arial Black</vt:lpstr>
      <vt:lpstr>Calibri</vt:lpstr>
      <vt:lpstr>Calibri Light</vt:lpstr>
      <vt:lpstr>Myriad Pro Light</vt:lpstr>
      <vt:lpstr>Verdana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柯鑫鑫</dc:creator>
  <cp:lastModifiedBy>柯鑫鑫</cp:lastModifiedBy>
  <cp:revision>53</cp:revision>
  <dcterms:created xsi:type="dcterms:W3CDTF">2015-09-22T16:05:32Z</dcterms:created>
  <dcterms:modified xsi:type="dcterms:W3CDTF">2015-09-24T04:11:36Z</dcterms:modified>
</cp:coreProperties>
</file>